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69" r:id="rId3"/>
    <p:sldId id="265" r:id="rId4"/>
    <p:sldId id="268" r:id="rId5"/>
    <p:sldId id="266" r:id="rId6"/>
    <p:sldId id="270" r:id="rId7"/>
    <p:sldId id="267" r:id="rId8"/>
    <p:sldId id="271" r:id="rId9"/>
    <p:sldId id="260" r:id="rId10"/>
    <p:sldId id="273" r:id="rId11"/>
    <p:sldId id="262" r:id="rId12"/>
    <p:sldId id="276" r:id="rId13"/>
    <p:sldId id="263" r:id="rId1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314"/>
    <p:restoredTop sz="87660" autoAdjust="0"/>
  </p:normalViewPr>
  <p:slideViewPr>
    <p:cSldViewPr>
      <p:cViewPr>
        <p:scale>
          <a:sx n="80" d="100"/>
          <a:sy n="80" d="100"/>
        </p:scale>
        <p:origin x="408" y="472"/>
      </p:cViewPr>
      <p:guideLst>
        <p:guide orient="horz" pos="2160"/>
        <p:guide pos="3840"/>
      </p:guideLst>
    </p:cSldViewPr>
  </p:slideViewPr>
  <p:notesTextViewPr>
    <p:cViewPr>
      <p:scale>
        <a:sx n="120" d="100"/>
        <a:sy n="120" d="100"/>
      </p:scale>
      <p:origin x="0" y="0"/>
    </p:cViewPr>
  </p:notesTextViewPr>
  <p:notesViewPr>
    <p:cSldViewPr>
      <p:cViewPr varScale="1">
        <p:scale>
          <a:sx n="81" d="100"/>
          <a:sy n="81" d="100"/>
        </p:scale>
        <p:origin x="338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C1038-C495-E247-B2D5-C455C4AF86E2}" type="slidenum">
              <a:rPr kumimoji="1" lang="zh-TW" altLang="en-US" smtClean="0"/>
              <a:t>‹#›</a:t>
            </a:fld>
            <a:endParaRPr kumimoji="1" lang="zh-TW" altLang="en-US"/>
          </a:p>
        </p:txBody>
      </p:sp>
      <p:sp>
        <p:nvSpPr>
          <p:cNvPr id="6" name="日期版面配置區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F19B35-CE7E-3C4C-8EEA-C38FA2458513}" type="datetimeFigureOut">
              <a:rPr kumimoji="1" lang="zh-TW" altLang="en-US" smtClean="0"/>
              <a:t>2017/7/16</a:t>
            </a:fld>
            <a:endParaRPr kumimoji="1" lang="zh-TW" altLang="en-US"/>
          </a:p>
        </p:txBody>
      </p:sp>
    </p:spTree>
    <p:extLst>
      <p:ext uri="{BB962C8B-B14F-4D97-AF65-F5344CB8AC3E}">
        <p14:creationId xmlns:p14="http://schemas.microsoft.com/office/powerpoint/2010/main" val="2049685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70EB95-04B1-4D1B-9EF3-5E42D0FC9B74}" type="datetimeFigureOut">
              <a:rPr lang="zh-TW" altLang="en-US" smtClean="0"/>
              <a:t>2017/7/16</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E00243-EB02-421B-892D-58742DD7D2D5}" type="slidenum">
              <a:rPr lang="zh-TW" altLang="en-US" smtClean="0"/>
              <a:t>‹#›</a:t>
            </a:fld>
            <a:endParaRPr lang="zh-TW" alt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BDE00243-EB02-421B-892D-58742DD7D2D5}" type="slidenum">
              <a:rPr lang="zh-TW" altLang="en-US" smtClean="0"/>
              <a:t>3</a:t>
            </a:fld>
            <a:endParaRPr lang="zh-TW" altLang="en-US"/>
          </a:p>
        </p:txBody>
      </p:sp>
    </p:spTree>
    <p:extLst>
      <p:ext uri="{BB962C8B-B14F-4D97-AF65-F5344CB8AC3E}">
        <p14:creationId xmlns:p14="http://schemas.microsoft.com/office/powerpoint/2010/main" val="1498617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BDE00243-EB02-421B-892D-58742DD7D2D5}" type="slidenum">
              <a:rPr lang="zh-TW" altLang="en-US" smtClean="0"/>
              <a:t>4</a:t>
            </a:fld>
            <a:endParaRPr lang="zh-TW" altLang="en-US"/>
          </a:p>
        </p:txBody>
      </p:sp>
    </p:spTree>
    <p:extLst>
      <p:ext uri="{BB962C8B-B14F-4D97-AF65-F5344CB8AC3E}">
        <p14:creationId xmlns:p14="http://schemas.microsoft.com/office/powerpoint/2010/main" val="1365180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微軟正黑體" pitchFamily="34" charset="-120"/>
                <a:ea typeface="微軟正黑體" pitchFamily="34" charset="-120"/>
              </a:rPr>
              <a:t>台灣近期面臨了人口結構的變化，逐漸走向</a:t>
            </a:r>
            <a:r>
              <a:rPr lang="zh-TW" altLang="en-US" sz="1200" b="1" dirty="0" smtClean="0">
                <a:latin typeface="微軟正黑體" pitchFamily="34" charset="-120"/>
                <a:ea typeface="微軟正黑體" pitchFamily="34" charset="-120"/>
              </a:rPr>
              <a:t>高齡</a:t>
            </a:r>
            <a:r>
              <a:rPr lang="zh-TW" altLang="en-US" sz="1200" dirty="0" smtClean="0">
                <a:latin typeface="微軟正黑體" pitchFamily="34" charset="-120"/>
                <a:ea typeface="微軟正黑體" pitchFamily="34" charset="-120"/>
              </a:rPr>
              <a:t>及</a:t>
            </a:r>
            <a:r>
              <a:rPr lang="zh-TW" altLang="en-US" sz="1200" b="1" dirty="0" smtClean="0">
                <a:latin typeface="微軟正黑體" pitchFamily="34" charset="-120"/>
                <a:ea typeface="微軟正黑體" pitchFamily="34" charset="-120"/>
              </a:rPr>
              <a:t>少子化</a:t>
            </a:r>
            <a:r>
              <a:rPr lang="zh-TW" altLang="en-US" sz="1200" dirty="0" smtClean="0">
                <a:latin typeface="微軟正黑體" pitchFamily="34" charset="-120"/>
                <a:ea typeface="微軟正黑體" pitchFamily="34" charset="-120"/>
              </a:rPr>
              <a:t>的社會，其中老人照護是目前台灣人所需要面對的主要衝擊並且是必須處理的課題，再加上少子化的緣故，使得扶養比提高，年輕族群的負荷加重，若不正視人口結構變化帶來的衝擊，將會導致年輕人因為環境壓力無法一展長才進而導致台灣的經濟可能因此停滯，再加上老齡人口面臨到的疾病問題，台灣每年老人在醫療健保所需負擔的費用極為龐大，尤其是在</a:t>
            </a:r>
            <a:r>
              <a:rPr lang="zh-TW" altLang="en-US" sz="1200" b="1" dirty="0" smtClean="0">
                <a:latin typeface="微軟正黑體" pitchFamily="34" charset="-120"/>
                <a:ea typeface="微軟正黑體" pitchFamily="34" charset="-120"/>
              </a:rPr>
              <a:t>癌症</a:t>
            </a:r>
            <a:r>
              <a:rPr lang="zh-TW" altLang="en-US" sz="1200" dirty="0" smtClean="0">
                <a:latin typeface="微軟正黑體" pitchFamily="34" charset="-120"/>
                <a:ea typeface="微軟正黑體" pitchFamily="34" charset="-120"/>
              </a:rPr>
              <a:t>方面的費用。</a:t>
            </a:r>
          </a:p>
          <a:p>
            <a:endParaRPr lang="zh-TW" altLang="en-US" dirty="0"/>
          </a:p>
        </p:txBody>
      </p:sp>
      <p:sp>
        <p:nvSpPr>
          <p:cNvPr id="4" name="投影片編號版面配置區 3"/>
          <p:cNvSpPr>
            <a:spLocks noGrp="1"/>
          </p:cNvSpPr>
          <p:nvPr>
            <p:ph type="sldNum" sz="quarter" idx="10"/>
          </p:nvPr>
        </p:nvSpPr>
        <p:spPr/>
        <p:txBody>
          <a:bodyPr/>
          <a:lstStyle/>
          <a:p>
            <a:fld id="{BDE00243-EB02-421B-892D-58742DD7D2D5}" type="slidenum">
              <a:rPr lang="zh-TW" altLang="en-US" smtClean="0"/>
              <a:t>5</a:t>
            </a:fld>
            <a:endParaRPr lang="zh-TW" altLang="en-US"/>
          </a:p>
        </p:txBody>
      </p:sp>
    </p:spTree>
    <p:extLst>
      <p:ext uri="{BB962C8B-B14F-4D97-AF65-F5344CB8AC3E}">
        <p14:creationId xmlns:p14="http://schemas.microsoft.com/office/powerpoint/2010/main" val="84693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微軟正黑體" pitchFamily="34" charset="-120"/>
                <a:ea typeface="微軟正黑體" pitchFamily="34" charset="-120"/>
              </a:rPr>
              <a:t>為了使政府及民眾能事先預防，無論是健保費用的支出，還是個人自我健康的檢視，我們提出一個互動式查詢的網頁，一方面讓政府了解嘉義縣市每年老人在醫療健保中癌症所需支出的費用</a:t>
            </a:r>
            <a:r>
              <a:rPr lang="en-US" altLang="zh-TW" sz="1200" b="1" dirty="0" smtClean="0">
                <a:latin typeface="微軟正黑體" pitchFamily="34" charset="-120"/>
                <a:ea typeface="微軟正黑體" pitchFamily="34" charset="-120"/>
              </a:rPr>
              <a:t>(</a:t>
            </a:r>
            <a:r>
              <a:rPr lang="zh-TW" altLang="en-US" sz="1200" b="1" dirty="0" smtClean="0">
                <a:latin typeface="微軟正黑體" pitchFamily="34" charset="-120"/>
                <a:ea typeface="微軟正黑體" pitchFamily="34" charset="-120"/>
              </a:rPr>
              <a:t>依鄉鎮區別</a:t>
            </a:r>
            <a:r>
              <a:rPr lang="en-US" altLang="zh-TW" sz="1200" b="1" dirty="0" smtClean="0">
                <a:latin typeface="微軟正黑體" pitchFamily="34" charset="-120"/>
                <a:ea typeface="微軟正黑體" pitchFamily="34" charset="-120"/>
              </a:rPr>
              <a:t>)</a:t>
            </a:r>
            <a:r>
              <a:rPr lang="zh-TW" altLang="en-US" sz="1200" dirty="0" smtClean="0">
                <a:latin typeface="微軟正黑體" pitchFamily="34" charset="-120"/>
                <a:ea typeface="微軟正黑體" pitchFamily="34" charset="-120"/>
              </a:rPr>
              <a:t>，另一方面提供給嘉義縣市民眾查詢自己所處鄉鎮中最可能得到的癌症以及此項癌症發生率，進一步做到提前自我健檢的良好觀念。政府也能透過此網頁瞭解到嘉義縣市各鄉鎮癌症的發生率，並且可以經由各鄉鎮的行政機關，衛生所來宣導預防勝於治療等醫療觀念。</a:t>
            </a:r>
          </a:p>
          <a:p>
            <a:endParaRPr lang="zh-TW" altLang="en-US" dirty="0"/>
          </a:p>
        </p:txBody>
      </p:sp>
      <p:sp>
        <p:nvSpPr>
          <p:cNvPr id="4" name="投影片編號版面配置區 3"/>
          <p:cNvSpPr>
            <a:spLocks noGrp="1"/>
          </p:cNvSpPr>
          <p:nvPr>
            <p:ph type="sldNum" sz="quarter" idx="10"/>
          </p:nvPr>
        </p:nvSpPr>
        <p:spPr/>
        <p:txBody>
          <a:bodyPr/>
          <a:lstStyle/>
          <a:p>
            <a:fld id="{BDE00243-EB02-421B-892D-58742DD7D2D5}" type="slidenum">
              <a:rPr lang="zh-TW" altLang="en-US" smtClean="0"/>
              <a:t>7</a:t>
            </a:fld>
            <a:endParaRPr lang="zh-TW" altLang="en-US"/>
          </a:p>
        </p:txBody>
      </p:sp>
    </p:spTree>
    <p:extLst>
      <p:ext uri="{BB962C8B-B14F-4D97-AF65-F5344CB8AC3E}">
        <p14:creationId xmlns:p14="http://schemas.microsoft.com/office/powerpoint/2010/main" val="168169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8"/>
            <a:ext cx="103632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2017/7/16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2017/7/16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41"/>
            <a:ext cx="27432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09600" y="274641"/>
            <a:ext cx="8026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2017/7/16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2017/7/16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pic>
        <p:nvPicPr>
          <p:cNvPr id="8" name="圖片 7"/>
          <p:cNvPicPr>
            <a:picLocks noChangeAspect="1"/>
          </p:cNvPicPr>
          <p:nvPr userDrawn="1"/>
        </p:nvPicPr>
        <p:blipFill>
          <a:blip r:embed="rId2">
            <a:extLst>
              <a:ext uri="{BEBA8EAE-BF5A-486C-A8C5-ECC9F3942E4B}">
                <a14:imgProps xmlns:a14="http://schemas.microsoft.com/office/drawing/2010/main">
                  <a14:imgLayer r:embed="rId3">
                    <a14:imgEffect>
                      <a14:backgroundRemoval t="4305" b="89404" l="2068" r="97588">
                        <a14:foregroundMark x1="42591" y1="40728" x2="42591" y2="40728"/>
                        <a14:foregroundMark x1="11992" y1="59934" x2="11992" y2="59934"/>
                        <a14:foregroundMark x1="58580" y1="44702" x2="58580" y2="44702"/>
                        <a14:foregroundMark x1="28877" y1="54636" x2="28877" y2="54636"/>
                        <a14:foregroundMark x1="69538" y1="46358" x2="69538" y2="46358"/>
                      </a14:backgroundRemoval>
                    </a14:imgEffect>
                  </a14:imgLayer>
                </a14:imgProps>
              </a:ext>
              <a:ext uri="{28A0092B-C50C-407E-A947-70E740481C1C}">
                <a14:useLocalDpi xmlns:a14="http://schemas.microsoft.com/office/drawing/2010/main" val="0"/>
              </a:ext>
            </a:extLst>
          </a:blip>
          <a:stretch>
            <a:fillRect/>
          </a:stretch>
        </p:blipFill>
        <p:spPr>
          <a:xfrm>
            <a:off x="0" y="58924"/>
            <a:ext cx="12192000" cy="1713892"/>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3"/>
            <a:ext cx="103632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2017/7/16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2017/7/16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BBEAD13-0566-4C6C-97E7-55F17F24B09F}" type="datetimeFigureOut">
              <a:rPr lang="zh-TW" altLang="en-US" smtClean="0"/>
              <a:pPr/>
              <a:t>2017/7/16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BBEAD13-0566-4C6C-97E7-55F17F24B09F}" type="datetimeFigureOut">
              <a:rPr lang="zh-TW" altLang="en-US" smtClean="0"/>
              <a:pPr/>
              <a:t>2017/7/16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pPr/>
              <a:t>2017/7/16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2" y="273050"/>
            <a:ext cx="4011084"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2017/7/16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2017/7/16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pPr/>
              <a:t>2017/7/16</a:t>
            </a:fld>
            <a:endParaRPr lang="zh-TW" altLang="en-US"/>
          </a:p>
        </p:txBody>
      </p:sp>
      <p:sp>
        <p:nvSpPr>
          <p:cNvPr id="5" name="頁尾版面配置區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jpeg"/><Relationship Id="rId8" Type="http://schemas.openxmlformats.org/officeDocument/2006/relationships/image" Target="../media/image14.png"/><Relationship Id="rId9" Type="http://schemas.microsoft.com/office/2007/relationships/hdphoto" Target="../media/hdphoto2.wdp"/><Relationship Id="rId10" Type="http://schemas.openxmlformats.org/officeDocument/2006/relationships/image" Target="../media/image15.png"/><Relationship Id="rId11"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8.jpe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4.wdp"/><Relationship Id="rId5" Type="http://schemas.openxmlformats.org/officeDocument/2006/relationships/image" Target="../media/image25.png"/><Relationship Id="rId6" Type="http://schemas.microsoft.com/office/2007/relationships/hdphoto" Target="../media/hdphoto5.wdp"/><Relationship Id="rId7" Type="http://schemas.openxmlformats.org/officeDocument/2006/relationships/image" Target="../media/image26.tiff"/><Relationship Id="rId8" Type="http://schemas.openxmlformats.org/officeDocument/2006/relationships/image" Target="../media/image12.png"/><Relationship Id="rId9"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116632"/>
            <a:ext cx="10363200" cy="1470025"/>
          </a:xfrm>
        </p:spPr>
        <p:txBody>
          <a:bodyPr>
            <a:noAutofit/>
          </a:bodyPr>
          <a:lstStyle/>
          <a:p>
            <a:r>
              <a:rPr lang="zh-TW" altLang="en-US" sz="6600" b="1" dirty="0" smtClean="0">
                <a:solidFill>
                  <a:srgbClr val="002060"/>
                </a:solidFill>
                <a:latin typeface="微軟正黑體" pitchFamily="34" charset="-120"/>
                <a:ea typeface="微軟正黑體" pitchFamily="34" charset="-120"/>
              </a:rPr>
              <a:t>蚵麥拉</a:t>
            </a:r>
            <a:endParaRPr lang="zh-TW" altLang="en-US" sz="6600" b="1" dirty="0">
              <a:solidFill>
                <a:srgbClr val="002060"/>
              </a:solidFill>
              <a:latin typeface="微軟正黑體" pitchFamily="34" charset="-120"/>
              <a:ea typeface="微軟正黑體" pitchFamily="34" charset="-120"/>
            </a:endParaRPr>
          </a:p>
        </p:txBody>
      </p:sp>
      <p:sp>
        <p:nvSpPr>
          <p:cNvPr id="3" name="副標題 2"/>
          <p:cNvSpPr>
            <a:spLocks noGrp="1"/>
          </p:cNvSpPr>
          <p:nvPr>
            <p:ph type="subTitle" idx="1"/>
          </p:nvPr>
        </p:nvSpPr>
        <p:spPr>
          <a:xfrm>
            <a:off x="1828800" y="5636840"/>
            <a:ext cx="8534400" cy="1752600"/>
          </a:xfrm>
        </p:spPr>
        <p:txBody>
          <a:bodyPr>
            <a:normAutofit/>
          </a:bodyPr>
          <a:lstStyle/>
          <a:p>
            <a:r>
              <a:rPr lang="en-US" altLang="zh-TW" sz="4000" b="1" dirty="0" err="1" smtClean="0">
                <a:solidFill>
                  <a:srgbClr val="002060"/>
                </a:solidFill>
                <a:latin typeface="微軟正黑體" pitchFamily="34" charset="-120"/>
                <a:ea typeface="微軟正黑體" pitchFamily="34" charset="-120"/>
              </a:rPr>
              <a:t>ChiayiCancer</a:t>
            </a:r>
            <a:r>
              <a:rPr lang="zh-TW" altLang="en-US" sz="4000" b="1" dirty="0" smtClean="0">
                <a:solidFill>
                  <a:srgbClr val="002060"/>
                </a:solidFill>
                <a:latin typeface="微軟正黑體" pitchFamily="34" charset="-120"/>
                <a:ea typeface="微軟正黑體" pitchFamily="34" charset="-120"/>
              </a:rPr>
              <a:t> </a:t>
            </a:r>
            <a:r>
              <a:rPr lang="en-US" altLang="zh-TW" sz="4000" b="1" dirty="0" smtClean="0">
                <a:solidFill>
                  <a:srgbClr val="002060"/>
                </a:solidFill>
                <a:latin typeface="微軟正黑體" pitchFamily="34" charset="-120"/>
                <a:ea typeface="微軟正黑體" pitchFamily="34" charset="-120"/>
              </a:rPr>
              <a:t>Dashboard</a:t>
            </a:r>
            <a:endParaRPr lang="zh-TW" altLang="en-US" sz="4000" b="1" dirty="0">
              <a:solidFill>
                <a:srgbClr val="002060"/>
              </a:solidFill>
              <a:latin typeface="微軟正黑體" pitchFamily="34" charset="-120"/>
              <a:ea typeface="微軟正黑體" pitchFamily="34" charset="-120"/>
            </a:endParaRPr>
          </a:p>
        </p:txBody>
      </p:sp>
      <p:sp>
        <p:nvSpPr>
          <p:cNvPr id="12290" name="AutoShape 2" descr="「taiwan icon」的圖片搜尋結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solidFill>
                <a:srgbClr val="002060"/>
              </a:solidFill>
            </a:endParaRPr>
          </a:p>
        </p:txBody>
      </p:sp>
      <p:sp>
        <p:nvSpPr>
          <p:cNvPr id="12292" name="AutoShape 4" descr="「taiwan icon」的圖片搜尋結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solidFill>
                <a:srgbClr val="002060"/>
              </a:solidFill>
            </a:endParaRPr>
          </a:p>
        </p:txBody>
      </p:sp>
      <p:sp>
        <p:nvSpPr>
          <p:cNvPr id="12294" name="AutoShape 6" descr="Taiwan free icon"/>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solidFill>
                <a:srgbClr val="002060"/>
              </a:solidFill>
            </a:endParaRPr>
          </a:p>
        </p:txBody>
      </p:sp>
      <p:sp>
        <p:nvSpPr>
          <p:cNvPr id="12296" name="AutoShape 8" descr="Taiwan free icon"/>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solidFill>
                <a:srgbClr val="002060"/>
              </a:solidFill>
            </a:endParaRPr>
          </a:p>
        </p:txBody>
      </p:sp>
      <p:pic>
        <p:nvPicPr>
          <p:cNvPr id="8" name="圖片 7"/>
          <p:cNvPicPr>
            <a:picLocks noChangeAspect="1"/>
          </p:cNvPicPr>
          <p:nvPr/>
        </p:nvPicPr>
        <p:blipFill>
          <a:blip r:embed="rId2">
            <a:duotone>
              <a:schemeClr val="accent2">
                <a:shade val="45000"/>
                <a:satMod val="135000"/>
              </a:schemeClr>
              <a:prstClr val="white"/>
            </a:duotone>
          </a:blip>
          <a:stretch>
            <a:fillRect/>
          </a:stretch>
        </p:blipFill>
        <p:spPr>
          <a:xfrm>
            <a:off x="4367808" y="2636912"/>
            <a:ext cx="3260080" cy="3260080"/>
          </a:xfrm>
          <a:prstGeom prst="rect">
            <a:avLst/>
          </a:prstGeom>
        </p:spPr>
      </p:pic>
      <p:pic>
        <p:nvPicPr>
          <p:cNvPr id="4" name="圖片 3"/>
          <p:cNvPicPr>
            <a:picLocks noChangeAspect="1"/>
          </p:cNvPicPr>
          <p:nvPr/>
        </p:nvPicPr>
        <p:blipFill>
          <a:blip r:embed="rId3">
            <a:duotone>
              <a:schemeClr val="accent6">
                <a:shade val="45000"/>
                <a:satMod val="135000"/>
              </a:schemeClr>
              <a:prstClr val="white"/>
            </a:duotone>
          </a:blip>
          <a:stretch>
            <a:fillRect/>
          </a:stretch>
        </p:blipFill>
        <p:spPr>
          <a:xfrm>
            <a:off x="5167489" y="993026"/>
            <a:ext cx="1765294" cy="1765294"/>
          </a:xfrm>
          <a:prstGeom prst="rect">
            <a:avLst/>
          </a:prstGeom>
        </p:spPr>
      </p:pic>
      <p:pic>
        <p:nvPicPr>
          <p:cNvPr id="5" name="圖片 4"/>
          <p:cNvPicPr>
            <a:picLocks noChangeAspect="1"/>
          </p:cNvPicPr>
          <p:nvPr/>
        </p:nvPicPr>
        <p:blipFill>
          <a:blip r:embed="rId4">
            <a:duotone>
              <a:schemeClr val="accent6">
                <a:shade val="45000"/>
                <a:satMod val="135000"/>
              </a:schemeClr>
              <a:prstClr val="white"/>
            </a:duotone>
          </a:blip>
          <a:stretch>
            <a:fillRect/>
          </a:stretch>
        </p:blipFill>
        <p:spPr>
          <a:xfrm>
            <a:off x="8953526" y="3816934"/>
            <a:ext cx="1549121" cy="1549121"/>
          </a:xfrm>
          <a:prstGeom prst="rect">
            <a:avLst/>
          </a:prstGeom>
        </p:spPr>
      </p:pic>
      <p:pic>
        <p:nvPicPr>
          <p:cNvPr id="6" name="圖片 5"/>
          <p:cNvPicPr>
            <a:picLocks noChangeAspect="1"/>
          </p:cNvPicPr>
          <p:nvPr/>
        </p:nvPicPr>
        <p:blipFill>
          <a:blip r:embed="rId5">
            <a:duotone>
              <a:schemeClr val="accent6">
                <a:shade val="45000"/>
                <a:satMod val="135000"/>
              </a:schemeClr>
              <a:prstClr val="white"/>
            </a:duotone>
          </a:blip>
          <a:stretch>
            <a:fillRect/>
          </a:stretch>
        </p:blipFill>
        <p:spPr>
          <a:xfrm>
            <a:off x="8017051" y="1773852"/>
            <a:ext cx="1549121" cy="1549121"/>
          </a:xfrm>
          <a:prstGeom prst="rect">
            <a:avLst/>
          </a:prstGeom>
        </p:spPr>
      </p:pic>
      <p:pic>
        <p:nvPicPr>
          <p:cNvPr id="7" name="圖片 6"/>
          <p:cNvPicPr>
            <a:picLocks noChangeAspect="1"/>
          </p:cNvPicPr>
          <p:nvPr/>
        </p:nvPicPr>
        <p:blipFill>
          <a:blip r:embed="rId6">
            <a:duotone>
              <a:schemeClr val="accent6">
                <a:shade val="45000"/>
                <a:satMod val="135000"/>
              </a:schemeClr>
              <a:prstClr val="white"/>
            </a:duotone>
          </a:blip>
          <a:stretch>
            <a:fillRect/>
          </a:stretch>
        </p:blipFill>
        <p:spPr>
          <a:xfrm>
            <a:off x="1597625" y="3701335"/>
            <a:ext cx="1549121" cy="1549121"/>
          </a:xfrm>
          <a:prstGeom prst="rect">
            <a:avLst/>
          </a:prstGeom>
        </p:spPr>
      </p:pic>
      <p:pic>
        <p:nvPicPr>
          <p:cNvPr id="10" name="圖片 9"/>
          <p:cNvPicPr>
            <a:picLocks noChangeAspect="1"/>
          </p:cNvPicPr>
          <p:nvPr/>
        </p:nvPicPr>
        <p:blipFill>
          <a:blip r:embed="rId7">
            <a:duotone>
              <a:schemeClr val="accent6">
                <a:shade val="45000"/>
                <a:satMod val="135000"/>
              </a:schemeClr>
              <a:prstClr val="white"/>
            </a:duotone>
          </a:blip>
          <a:stretch>
            <a:fillRect/>
          </a:stretch>
        </p:blipFill>
        <p:spPr>
          <a:xfrm>
            <a:off x="2710572" y="1875673"/>
            <a:ext cx="1345481" cy="1345481"/>
          </a:xfrm>
          <a:prstGeom prst="rect">
            <a:avLst/>
          </a:prstGeom>
        </p:spPr>
      </p:pic>
      <p:cxnSp>
        <p:nvCxnSpPr>
          <p:cNvPr id="15" name="Straight Connector 34"/>
          <p:cNvCxnSpPr/>
          <p:nvPr/>
        </p:nvCxnSpPr>
        <p:spPr>
          <a:xfrm>
            <a:off x="3269865" y="4309823"/>
            <a:ext cx="1852929" cy="487329"/>
          </a:xfrm>
          <a:prstGeom prst="line">
            <a:avLst/>
          </a:prstGeom>
          <a:ln w="50800">
            <a:gradFill>
              <a:gsLst>
                <a:gs pos="100000">
                  <a:schemeClr val="accent1">
                    <a:lumMod val="5000"/>
                    <a:lumOff val="95000"/>
                  </a:schemeClr>
                </a:gs>
                <a:gs pos="25000">
                  <a:schemeClr val="tx1">
                    <a:alpha val="43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 name="Straight Connector 34"/>
          <p:cNvCxnSpPr/>
          <p:nvPr/>
        </p:nvCxnSpPr>
        <p:spPr>
          <a:xfrm>
            <a:off x="3959641" y="2832680"/>
            <a:ext cx="815811" cy="505920"/>
          </a:xfrm>
          <a:prstGeom prst="line">
            <a:avLst/>
          </a:prstGeom>
          <a:ln w="50800">
            <a:gradFill>
              <a:gsLst>
                <a:gs pos="100000">
                  <a:schemeClr val="accent1">
                    <a:lumMod val="5000"/>
                    <a:lumOff val="95000"/>
                  </a:schemeClr>
                </a:gs>
                <a:gs pos="25000">
                  <a:schemeClr val="tx1">
                    <a:alpha val="43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Straight Connector 34"/>
          <p:cNvCxnSpPr/>
          <p:nvPr/>
        </p:nvCxnSpPr>
        <p:spPr>
          <a:xfrm flipH="1">
            <a:off x="7171530" y="4373228"/>
            <a:ext cx="1781996" cy="451353"/>
          </a:xfrm>
          <a:prstGeom prst="line">
            <a:avLst/>
          </a:prstGeom>
          <a:ln w="50800">
            <a:gradFill>
              <a:gsLst>
                <a:gs pos="100000">
                  <a:schemeClr val="accent1">
                    <a:lumMod val="5000"/>
                    <a:lumOff val="95000"/>
                  </a:schemeClr>
                </a:gs>
                <a:gs pos="25000">
                  <a:schemeClr val="tx1">
                    <a:alpha val="43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Straight Connector 34"/>
          <p:cNvCxnSpPr/>
          <p:nvPr/>
        </p:nvCxnSpPr>
        <p:spPr>
          <a:xfrm flipH="1">
            <a:off x="7382531" y="2758320"/>
            <a:ext cx="722793" cy="598279"/>
          </a:xfrm>
          <a:prstGeom prst="line">
            <a:avLst/>
          </a:prstGeom>
          <a:ln w="50800">
            <a:gradFill>
              <a:gsLst>
                <a:gs pos="100000">
                  <a:schemeClr val="accent1">
                    <a:lumMod val="5000"/>
                    <a:lumOff val="95000"/>
                  </a:schemeClr>
                </a:gs>
                <a:gs pos="25000">
                  <a:schemeClr val="tx1">
                    <a:alpha val="43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Straight Connector 34"/>
          <p:cNvCxnSpPr/>
          <p:nvPr/>
        </p:nvCxnSpPr>
        <p:spPr>
          <a:xfrm flipH="1">
            <a:off x="6044956" y="2448358"/>
            <a:ext cx="5180" cy="1149650"/>
          </a:xfrm>
          <a:prstGeom prst="line">
            <a:avLst/>
          </a:prstGeom>
          <a:ln w="50800">
            <a:gradFill>
              <a:gsLst>
                <a:gs pos="100000">
                  <a:schemeClr val="accent1">
                    <a:lumMod val="5000"/>
                    <a:lumOff val="95000"/>
                  </a:schemeClr>
                </a:gs>
                <a:gs pos="25000">
                  <a:schemeClr val="tx1">
                    <a:alpha val="43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rcRect/>
          <a:stretch>
            <a:fillRect/>
          </a:stretch>
        </p:blipFill>
        <p:spPr bwMode="auto">
          <a:xfrm>
            <a:off x="1543372" y="90488"/>
            <a:ext cx="8801100" cy="6291262"/>
          </a:xfrm>
          <a:prstGeom prst="rect">
            <a:avLst/>
          </a:prstGeom>
          <a:noFill/>
          <a:ln w="9525">
            <a:noFill/>
            <a:miter lim="800000"/>
            <a:headEnd/>
            <a:tailEnd/>
          </a:ln>
        </p:spPr>
      </p:pic>
      <p:sp>
        <p:nvSpPr>
          <p:cNvPr id="5" name="TextBox 4"/>
          <p:cNvSpPr txBox="1">
            <a:spLocks noChangeArrowheads="1"/>
          </p:cNvSpPr>
          <p:nvPr/>
        </p:nvSpPr>
        <p:spPr bwMode="auto">
          <a:xfrm>
            <a:off x="3627568" y="1700811"/>
            <a:ext cx="5365571"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微軟正黑體" charset="0"/>
                <a:ea typeface="微軟正黑體" charset="0"/>
              </a:defRPr>
            </a:lvl1pPr>
            <a:lvl2pPr marL="742950" indent="-285750">
              <a:spcBef>
                <a:spcPct val="20000"/>
              </a:spcBef>
              <a:buChar char="–"/>
              <a:defRPr kumimoji="1" sz="2800">
                <a:solidFill>
                  <a:schemeClr val="tx1"/>
                </a:solidFill>
                <a:latin typeface="微軟正黑體" charset="0"/>
                <a:ea typeface="微軟正黑體" charset="0"/>
              </a:defRPr>
            </a:lvl2pPr>
            <a:lvl3pPr marL="1143000" indent="-228600">
              <a:spcBef>
                <a:spcPct val="20000"/>
              </a:spcBef>
              <a:buChar char="•"/>
              <a:defRPr kumimoji="1" sz="2400">
                <a:solidFill>
                  <a:schemeClr val="tx1"/>
                </a:solidFill>
                <a:latin typeface="微軟正黑體" charset="0"/>
                <a:ea typeface="微軟正黑體" charset="0"/>
              </a:defRPr>
            </a:lvl3pPr>
            <a:lvl4pPr marL="1600200" indent="-228600">
              <a:spcBef>
                <a:spcPct val="20000"/>
              </a:spcBef>
              <a:buChar char="–"/>
              <a:defRPr kumimoji="1" sz="2000">
                <a:solidFill>
                  <a:schemeClr val="tx1"/>
                </a:solidFill>
                <a:latin typeface="微軟正黑體" charset="0"/>
                <a:ea typeface="微軟正黑體" charset="0"/>
              </a:defRPr>
            </a:lvl4pPr>
            <a:lvl5pPr marL="2057400" indent="-228600">
              <a:spcBef>
                <a:spcPct val="20000"/>
              </a:spcBef>
              <a:buChar char="»"/>
              <a:defRPr kumimoji="1" sz="2000">
                <a:solidFill>
                  <a:schemeClr val="tx1"/>
                </a:solidFill>
                <a:latin typeface="微軟正黑體" charset="0"/>
                <a:ea typeface="微軟正黑體" charset="0"/>
              </a:defRPr>
            </a:lvl5pPr>
            <a:lvl6pPr marL="25146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6pPr>
            <a:lvl7pPr marL="29718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7pPr>
            <a:lvl8pPr marL="34290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8pPr>
            <a:lvl9pPr marL="38862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9pPr>
          </a:lstStyle>
          <a:p>
            <a:pPr algn="ctr">
              <a:spcBef>
                <a:spcPct val="0"/>
              </a:spcBef>
              <a:buNone/>
              <a:defRPr/>
            </a:pPr>
            <a:r>
              <a:rPr lang="zh-TW" altLang="en-US" sz="8000" b="1" dirty="0">
                <a:latin typeface="Microsoft JhengHei" charset="0"/>
                <a:ea typeface="Microsoft JhengHei" charset="0"/>
                <a:cs typeface="Microsoft JhengHei" charset="0"/>
              </a:rPr>
              <a:t> </a:t>
            </a:r>
            <a:r>
              <a:rPr lang="en-US" altLang="zh-TW" sz="7200" b="1" dirty="0">
                <a:latin typeface="Times New Roman" charset="0"/>
                <a:ea typeface="Times New Roman" charset="0"/>
                <a:cs typeface="Times New Roman" charset="0"/>
              </a:rPr>
              <a:t>Data</a:t>
            </a:r>
            <a:r>
              <a:rPr lang="zh-TW" altLang="en-US" sz="7200" b="1" dirty="0">
                <a:latin typeface="Times New Roman" charset="0"/>
                <a:ea typeface="Times New Roman" charset="0"/>
                <a:cs typeface="Times New Roman" charset="0"/>
              </a:rPr>
              <a:t> </a:t>
            </a:r>
          </a:p>
          <a:p>
            <a:pPr algn="ctr">
              <a:spcBef>
                <a:spcPct val="0"/>
              </a:spcBef>
              <a:buNone/>
              <a:defRPr/>
            </a:pPr>
            <a:r>
              <a:rPr lang="en-US" altLang="zh-TW" sz="7200" b="1" dirty="0">
                <a:latin typeface="Times New Roman" charset="0"/>
                <a:ea typeface="Times New Roman" charset="0"/>
                <a:cs typeface="Times New Roman" charset="0"/>
              </a:rPr>
              <a:t>Combination</a:t>
            </a:r>
            <a:endParaRPr lang="en-GB" altLang="en-US" sz="72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3353543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5416"/>
            <a:ext cx="12200440" cy="727280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rcRect/>
          <a:stretch>
            <a:fillRect/>
          </a:stretch>
        </p:blipFill>
        <p:spPr bwMode="auto">
          <a:xfrm>
            <a:off x="1543372" y="90488"/>
            <a:ext cx="8801100" cy="6291262"/>
          </a:xfrm>
          <a:prstGeom prst="rect">
            <a:avLst/>
          </a:prstGeom>
          <a:noFill/>
          <a:ln w="9525">
            <a:noFill/>
            <a:miter lim="800000"/>
            <a:headEnd/>
            <a:tailEnd/>
          </a:ln>
        </p:spPr>
      </p:pic>
      <p:sp>
        <p:nvSpPr>
          <p:cNvPr id="5" name="TextBox 4"/>
          <p:cNvSpPr txBox="1">
            <a:spLocks noChangeArrowheads="1"/>
          </p:cNvSpPr>
          <p:nvPr/>
        </p:nvSpPr>
        <p:spPr bwMode="auto">
          <a:xfrm>
            <a:off x="5063855" y="1700811"/>
            <a:ext cx="249299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微軟正黑體" charset="0"/>
                <a:ea typeface="微軟正黑體" charset="0"/>
              </a:defRPr>
            </a:lvl1pPr>
            <a:lvl2pPr marL="742950" indent="-285750">
              <a:spcBef>
                <a:spcPct val="20000"/>
              </a:spcBef>
              <a:buChar char="–"/>
              <a:defRPr kumimoji="1" sz="2800">
                <a:solidFill>
                  <a:schemeClr val="tx1"/>
                </a:solidFill>
                <a:latin typeface="微軟正黑體" charset="0"/>
                <a:ea typeface="微軟正黑體" charset="0"/>
              </a:defRPr>
            </a:lvl2pPr>
            <a:lvl3pPr marL="1143000" indent="-228600">
              <a:spcBef>
                <a:spcPct val="20000"/>
              </a:spcBef>
              <a:buChar char="•"/>
              <a:defRPr kumimoji="1" sz="2400">
                <a:solidFill>
                  <a:schemeClr val="tx1"/>
                </a:solidFill>
                <a:latin typeface="微軟正黑體" charset="0"/>
                <a:ea typeface="微軟正黑體" charset="0"/>
              </a:defRPr>
            </a:lvl3pPr>
            <a:lvl4pPr marL="1600200" indent="-228600">
              <a:spcBef>
                <a:spcPct val="20000"/>
              </a:spcBef>
              <a:buChar char="–"/>
              <a:defRPr kumimoji="1" sz="2000">
                <a:solidFill>
                  <a:schemeClr val="tx1"/>
                </a:solidFill>
                <a:latin typeface="微軟正黑體" charset="0"/>
                <a:ea typeface="微軟正黑體" charset="0"/>
              </a:defRPr>
            </a:lvl4pPr>
            <a:lvl5pPr marL="2057400" indent="-228600">
              <a:spcBef>
                <a:spcPct val="20000"/>
              </a:spcBef>
              <a:buChar char="»"/>
              <a:defRPr kumimoji="1" sz="2000">
                <a:solidFill>
                  <a:schemeClr val="tx1"/>
                </a:solidFill>
                <a:latin typeface="微軟正黑體" charset="0"/>
                <a:ea typeface="微軟正黑體" charset="0"/>
              </a:defRPr>
            </a:lvl5pPr>
            <a:lvl6pPr marL="25146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6pPr>
            <a:lvl7pPr marL="29718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7pPr>
            <a:lvl8pPr marL="34290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8pPr>
            <a:lvl9pPr marL="38862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9pPr>
          </a:lstStyle>
          <a:p>
            <a:pPr algn="ctr">
              <a:spcBef>
                <a:spcPct val="0"/>
              </a:spcBef>
              <a:buNone/>
              <a:defRPr/>
            </a:pPr>
            <a:r>
              <a:rPr lang="en-US" altLang="zh-TW" sz="8000" b="1" dirty="0">
                <a:latin typeface="Times New Roman" charset="0"/>
                <a:ea typeface="Times New Roman" charset="0"/>
                <a:cs typeface="Times New Roman" charset="0"/>
              </a:rPr>
              <a:t>Live</a:t>
            </a:r>
            <a:endParaRPr lang="zh-TW" altLang="en-US" sz="7200" b="1" dirty="0">
              <a:latin typeface="Times New Roman" charset="0"/>
              <a:ea typeface="Times New Roman" charset="0"/>
              <a:cs typeface="Times New Roman" charset="0"/>
            </a:endParaRPr>
          </a:p>
          <a:p>
            <a:pPr algn="ctr">
              <a:spcBef>
                <a:spcPct val="0"/>
              </a:spcBef>
              <a:buNone/>
              <a:defRPr/>
            </a:pPr>
            <a:r>
              <a:rPr lang="en-US" altLang="zh-TW" sz="7200" b="1" dirty="0">
                <a:latin typeface="Times New Roman" charset="0"/>
                <a:ea typeface="Times New Roman" charset="0"/>
                <a:cs typeface="Times New Roman" charset="0"/>
              </a:rPr>
              <a:t>Demo</a:t>
            </a:r>
            <a:endParaRPr lang="en-GB" altLang="en-US" sz="72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332837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內容版面配置區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12192000" cy="6859950"/>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a:blip r:embed="rId2" cstate="print"/>
          <a:srcRect/>
          <a:stretch>
            <a:fillRect/>
          </a:stretch>
        </p:blipFill>
        <p:spPr bwMode="auto">
          <a:xfrm>
            <a:off x="1524000" y="90488"/>
            <a:ext cx="8801100" cy="6291262"/>
          </a:xfrm>
          <a:prstGeom prst="rect">
            <a:avLst/>
          </a:prstGeom>
          <a:noFill/>
          <a:ln w="9525">
            <a:noFill/>
            <a:miter lim="800000"/>
            <a:headEnd/>
            <a:tailEnd/>
          </a:ln>
        </p:spPr>
      </p:pic>
      <p:sp>
        <p:nvSpPr>
          <p:cNvPr id="5" name="TextBox 4"/>
          <p:cNvSpPr txBox="1">
            <a:spLocks noChangeArrowheads="1"/>
          </p:cNvSpPr>
          <p:nvPr/>
        </p:nvSpPr>
        <p:spPr bwMode="auto">
          <a:xfrm>
            <a:off x="3287716" y="2420941"/>
            <a:ext cx="59404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微軟正黑體" charset="0"/>
                <a:ea typeface="微軟正黑體" charset="0"/>
              </a:defRPr>
            </a:lvl1pPr>
            <a:lvl2pPr marL="742950" indent="-285750">
              <a:spcBef>
                <a:spcPct val="20000"/>
              </a:spcBef>
              <a:buChar char="–"/>
              <a:defRPr kumimoji="1" sz="2800">
                <a:solidFill>
                  <a:schemeClr val="tx1"/>
                </a:solidFill>
                <a:latin typeface="微軟正黑體" charset="0"/>
                <a:ea typeface="微軟正黑體" charset="0"/>
              </a:defRPr>
            </a:lvl2pPr>
            <a:lvl3pPr marL="1143000" indent="-228600">
              <a:spcBef>
                <a:spcPct val="20000"/>
              </a:spcBef>
              <a:buChar char="•"/>
              <a:defRPr kumimoji="1" sz="2400">
                <a:solidFill>
                  <a:schemeClr val="tx1"/>
                </a:solidFill>
                <a:latin typeface="微軟正黑體" charset="0"/>
                <a:ea typeface="微軟正黑體" charset="0"/>
              </a:defRPr>
            </a:lvl3pPr>
            <a:lvl4pPr marL="1600200" indent="-228600">
              <a:spcBef>
                <a:spcPct val="20000"/>
              </a:spcBef>
              <a:buChar char="–"/>
              <a:defRPr kumimoji="1" sz="2000">
                <a:solidFill>
                  <a:schemeClr val="tx1"/>
                </a:solidFill>
                <a:latin typeface="微軟正黑體" charset="0"/>
                <a:ea typeface="微軟正黑體" charset="0"/>
              </a:defRPr>
            </a:lvl4pPr>
            <a:lvl5pPr marL="2057400" indent="-228600">
              <a:spcBef>
                <a:spcPct val="20000"/>
              </a:spcBef>
              <a:buChar char="»"/>
              <a:defRPr kumimoji="1" sz="2000">
                <a:solidFill>
                  <a:schemeClr val="tx1"/>
                </a:solidFill>
                <a:latin typeface="微軟正黑體" charset="0"/>
                <a:ea typeface="微軟正黑體" charset="0"/>
              </a:defRPr>
            </a:lvl5pPr>
            <a:lvl6pPr marL="25146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6pPr>
            <a:lvl7pPr marL="29718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7pPr>
            <a:lvl8pPr marL="34290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8pPr>
            <a:lvl9pPr marL="38862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9pPr>
          </a:lstStyle>
          <a:p>
            <a:pPr algn="ctr" eaLnBrk="1" hangingPunct="1">
              <a:spcBef>
                <a:spcPct val="0"/>
              </a:spcBef>
              <a:buFontTx/>
              <a:buNone/>
              <a:defRPr/>
            </a:pPr>
            <a:r>
              <a:rPr lang="en-US" altLang="zh-TW" sz="7200" b="1" dirty="0">
                <a:latin typeface="Times New Roman" pitchFamily="18" charset="0"/>
                <a:ea typeface="+mj-ea"/>
                <a:cs typeface="Times New Roman" pitchFamily="18" charset="0"/>
              </a:rPr>
              <a:t>STP</a:t>
            </a:r>
            <a:endParaRPr lang="en-GB" altLang="en-US" sz="7200" b="1" dirty="0">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descr="「STP icon」的圖片搜尋結果"/>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5" name="圖片 4" descr="ANT.STP.Icon.foot.FA.jpg"/>
          <p:cNvPicPr>
            <a:picLocks noChangeAspect="1"/>
          </p:cNvPicPr>
          <p:nvPr/>
        </p:nvPicPr>
        <p:blipFill>
          <a:blip r:embed="rId3" cstate="print"/>
          <a:stretch>
            <a:fillRect/>
          </a:stretch>
        </p:blipFill>
        <p:spPr>
          <a:xfrm>
            <a:off x="833402" y="2564904"/>
            <a:ext cx="1302158" cy="1299012"/>
          </a:xfrm>
          <a:prstGeom prst="rect">
            <a:avLst/>
          </a:prstGeom>
        </p:spPr>
      </p:pic>
      <p:sp>
        <p:nvSpPr>
          <p:cNvPr id="6" name="向右箭號 5"/>
          <p:cNvSpPr/>
          <p:nvPr/>
        </p:nvSpPr>
        <p:spPr>
          <a:xfrm>
            <a:off x="2600338" y="3065877"/>
            <a:ext cx="687349" cy="25530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descr="24170.png"/>
          <p:cNvPicPr>
            <a:picLocks noChangeAspect="1"/>
          </p:cNvPicPr>
          <p:nvPr/>
        </p:nvPicPr>
        <p:blipFill>
          <a:blip r:embed="rId4" cstate="print">
            <a:duotone>
              <a:prstClr val="black"/>
              <a:schemeClr val="accent3">
                <a:tint val="45000"/>
                <a:satMod val="400000"/>
              </a:schemeClr>
            </a:duotone>
          </a:blip>
          <a:stretch>
            <a:fillRect/>
          </a:stretch>
        </p:blipFill>
        <p:spPr>
          <a:xfrm>
            <a:off x="3647728" y="2503391"/>
            <a:ext cx="1429665" cy="1429665"/>
          </a:xfrm>
          <a:prstGeom prst="rect">
            <a:avLst/>
          </a:prstGeom>
        </p:spPr>
      </p:pic>
      <p:pic>
        <p:nvPicPr>
          <p:cNvPr id="8" name="Picture 2" descr="「老人 icon」的圖片搜尋結果"/>
          <p:cNvPicPr>
            <a:picLocks noChangeAspect="1" noChangeArrowheads="1"/>
          </p:cNvPicPr>
          <p:nvPr/>
        </p:nvPicPr>
        <p:blipFill>
          <a:blip r:embed="rId5" cstate="print"/>
          <a:srcRect/>
          <a:stretch>
            <a:fillRect/>
          </a:stretch>
        </p:blipFill>
        <p:spPr bwMode="auto">
          <a:xfrm>
            <a:off x="6481088" y="2564904"/>
            <a:ext cx="1199088" cy="1299012"/>
          </a:xfrm>
          <a:prstGeom prst="rect">
            <a:avLst/>
          </a:prstGeom>
          <a:noFill/>
        </p:spPr>
      </p:pic>
      <p:sp>
        <p:nvSpPr>
          <p:cNvPr id="9" name="向右箭號 8"/>
          <p:cNvSpPr/>
          <p:nvPr/>
        </p:nvSpPr>
        <p:spPr>
          <a:xfrm>
            <a:off x="5303914" y="3101694"/>
            <a:ext cx="687349" cy="25530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rot="19521036">
            <a:off x="8401843" y="2537815"/>
            <a:ext cx="687349" cy="25530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rot="2549966">
            <a:off x="8286362" y="3890128"/>
            <a:ext cx="687349" cy="25530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42" name="AutoShape 2" descr="「government icon」的圖片搜尋結果"/>
          <p:cNvSpPr>
            <a:spLocks noChangeAspect="1" noChangeArrowheads="1"/>
          </p:cNvSpPr>
          <p:nvPr/>
        </p:nvSpPr>
        <p:spPr bwMode="auto">
          <a:xfrm>
            <a:off x="1587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TW" altLang="en-US"/>
          </a:p>
        </p:txBody>
      </p:sp>
      <p:pic>
        <p:nvPicPr>
          <p:cNvPr id="12" name="圖片 11" descr="15212-200.png"/>
          <p:cNvPicPr>
            <a:picLocks noChangeAspect="1"/>
          </p:cNvPicPr>
          <p:nvPr/>
        </p:nvPicPr>
        <p:blipFill>
          <a:blip r:embed="rId6" cstate="print"/>
          <a:stretch>
            <a:fillRect/>
          </a:stretch>
        </p:blipFill>
        <p:spPr>
          <a:xfrm>
            <a:off x="9624391" y="1484783"/>
            <a:ext cx="1409285" cy="1409285"/>
          </a:xfrm>
          <a:prstGeom prst="rect">
            <a:avLst/>
          </a:prstGeom>
        </p:spPr>
      </p:pic>
      <p:pic>
        <p:nvPicPr>
          <p:cNvPr id="13" name="圖片 12" descr="multiple-users-silhouette_318-49546.jpg"/>
          <p:cNvPicPr>
            <a:picLocks noChangeAspect="1"/>
          </p:cNvPicPr>
          <p:nvPr/>
        </p:nvPicPr>
        <p:blipFill>
          <a:blip r:embed="rId7" cstate="print">
            <a:clrChange>
              <a:clrFrom>
                <a:srgbClr val="FFFFFF"/>
              </a:clrFrom>
              <a:clrTo>
                <a:srgbClr val="FFFFFF">
                  <a:alpha val="0"/>
                </a:srgbClr>
              </a:clrTo>
            </a:clrChange>
          </a:blip>
          <a:stretch>
            <a:fillRect/>
          </a:stretch>
        </p:blipFill>
        <p:spPr>
          <a:xfrm>
            <a:off x="9624392" y="3933056"/>
            <a:ext cx="1409284" cy="1409284"/>
          </a:xfrm>
          <a:prstGeom prst="rect">
            <a:avLst/>
          </a:prstGeom>
        </p:spPr>
      </p:pic>
      <p:sp>
        <p:nvSpPr>
          <p:cNvPr id="14" name="矩形 13"/>
          <p:cNvSpPr/>
          <p:nvPr/>
        </p:nvSpPr>
        <p:spPr>
          <a:xfrm>
            <a:off x="2672346" y="4110171"/>
            <a:ext cx="2991606" cy="923330"/>
          </a:xfrm>
          <a:prstGeom prst="rect">
            <a:avLst/>
          </a:prstGeom>
        </p:spPr>
        <p:txBody>
          <a:bodyPr wrap="square">
            <a:spAutoFit/>
          </a:bodyPr>
          <a:lstStyle/>
          <a:p>
            <a:pPr lvl="1"/>
            <a:r>
              <a:rPr lang="zh-TW" altLang="en-US" b="1" dirty="0">
                <a:solidFill>
                  <a:schemeClr val="accent1">
                    <a:lumMod val="75000"/>
                  </a:schemeClr>
                </a:solidFill>
                <a:latin typeface="微軟正黑體" pitchFamily="34" charset="-120"/>
                <a:ea typeface="微軟正黑體" pitchFamily="34" charset="-120"/>
              </a:rPr>
              <a:t>嘉義縣市為全台灣人口結構變化中，老齡化最為嚴重的城市</a:t>
            </a:r>
            <a:endParaRPr lang="en-US" altLang="zh-TW" b="1" dirty="0">
              <a:solidFill>
                <a:schemeClr val="accent1">
                  <a:lumMod val="75000"/>
                </a:schemeClr>
              </a:solidFill>
              <a:latin typeface="微軟正黑體" pitchFamily="34" charset="-120"/>
              <a:ea typeface="微軟正黑體" pitchFamily="34" charset="-120"/>
            </a:endParaRPr>
          </a:p>
        </p:txBody>
      </p:sp>
      <p:sp>
        <p:nvSpPr>
          <p:cNvPr id="15" name="矩形 14"/>
          <p:cNvSpPr/>
          <p:nvPr/>
        </p:nvSpPr>
        <p:spPr>
          <a:xfrm>
            <a:off x="6023992" y="4100879"/>
            <a:ext cx="2016224" cy="1477328"/>
          </a:xfrm>
          <a:prstGeom prst="rect">
            <a:avLst/>
          </a:prstGeom>
        </p:spPr>
        <p:txBody>
          <a:bodyPr wrap="square">
            <a:spAutoFit/>
          </a:bodyPr>
          <a:lstStyle/>
          <a:p>
            <a:pPr lvl="1"/>
            <a:r>
              <a:rPr lang="zh-TW" altLang="en-US" b="1" dirty="0" smtClean="0">
                <a:solidFill>
                  <a:schemeClr val="accent1">
                    <a:lumMod val="75000"/>
                  </a:schemeClr>
                </a:solidFill>
                <a:latin typeface="微軟正黑體" pitchFamily="34" charset="-120"/>
                <a:ea typeface="微軟正黑體" pitchFamily="34" charset="-120"/>
              </a:rPr>
              <a:t>嘉義縣市</a:t>
            </a:r>
            <a:r>
              <a:rPr lang="en-US" altLang="zh-TW" b="1" dirty="0" smtClean="0">
                <a:solidFill>
                  <a:schemeClr val="accent1">
                    <a:lumMod val="75000"/>
                  </a:schemeClr>
                </a:solidFill>
                <a:latin typeface="微軟正黑體" pitchFamily="34" charset="-120"/>
                <a:ea typeface="微軟正黑體" pitchFamily="34" charset="-120"/>
              </a:rPr>
              <a:t>65</a:t>
            </a:r>
            <a:r>
              <a:rPr lang="zh-TW" altLang="en-US" b="1" dirty="0" smtClean="0">
                <a:solidFill>
                  <a:schemeClr val="accent1">
                    <a:lumMod val="75000"/>
                  </a:schemeClr>
                </a:solidFill>
                <a:latin typeface="微軟正黑體" pitchFamily="34" charset="-120"/>
                <a:ea typeface="微軟正黑體" pitchFamily="34" charset="-120"/>
              </a:rPr>
              <a:t>歲以上人口</a:t>
            </a:r>
          </a:p>
          <a:p>
            <a:pPr lvl="1"/>
            <a:r>
              <a:rPr lang="zh-TW" altLang="en-US" b="1" dirty="0" smtClean="0">
                <a:solidFill>
                  <a:srgbClr val="FF0000"/>
                </a:solidFill>
                <a:latin typeface="微軟正黑體" pitchFamily="34" charset="-120"/>
                <a:ea typeface="微軟正黑體" pitchFamily="34" charset="-120"/>
              </a:rPr>
              <a:t>老化</a:t>
            </a:r>
            <a:r>
              <a:rPr lang="zh-TW" altLang="en-US" b="1" dirty="0">
                <a:solidFill>
                  <a:srgbClr val="FF0000"/>
                </a:solidFill>
                <a:latin typeface="微軟正黑體" pitchFamily="34" charset="-120"/>
                <a:ea typeface="微軟正黑體" pitchFamily="34" charset="-120"/>
              </a:rPr>
              <a:t>指數</a:t>
            </a:r>
            <a:endParaRPr lang="en-US" altLang="zh-TW" b="1" dirty="0">
              <a:solidFill>
                <a:srgbClr val="FF0000"/>
              </a:solidFill>
              <a:latin typeface="微軟正黑體" pitchFamily="34" charset="-120"/>
              <a:ea typeface="微軟正黑體" pitchFamily="34" charset="-120"/>
            </a:endParaRPr>
          </a:p>
          <a:p>
            <a:pPr lvl="1"/>
            <a:r>
              <a:rPr lang="en-US" altLang="zh-TW" b="1" dirty="0">
                <a:solidFill>
                  <a:schemeClr val="accent1">
                    <a:lumMod val="75000"/>
                  </a:schemeClr>
                </a:solidFill>
                <a:latin typeface="微軟正黑體" pitchFamily="34" charset="-120"/>
                <a:ea typeface="微軟正黑體" pitchFamily="34" charset="-120"/>
              </a:rPr>
              <a:t>105</a:t>
            </a:r>
            <a:r>
              <a:rPr lang="zh-TW" altLang="en-US" b="1" dirty="0">
                <a:solidFill>
                  <a:schemeClr val="accent1">
                    <a:lumMod val="75000"/>
                  </a:schemeClr>
                </a:solidFill>
                <a:latin typeface="微軟正黑體" pitchFamily="34" charset="-120"/>
                <a:ea typeface="微軟正黑體" pitchFamily="34" charset="-120"/>
              </a:rPr>
              <a:t>年</a:t>
            </a:r>
            <a:r>
              <a:rPr lang="en-US" altLang="zh-TW" b="1" dirty="0">
                <a:solidFill>
                  <a:schemeClr val="accent1">
                    <a:lumMod val="75000"/>
                  </a:schemeClr>
                </a:solidFill>
                <a:latin typeface="微軟正黑體" pitchFamily="34" charset="-120"/>
                <a:ea typeface="微軟正黑體" pitchFamily="34" charset="-120"/>
              </a:rPr>
              <a:t>:166.8</a:t>
            </a:r>
          </a:p>
          <a:p>
            <a:pPr lvl="1"/>
            <a:r>
              <a:rPr lang="en-US" altLang="zh-TW" b="1" dirty="0">
                <a:solidFill>
                  <a:schemeClr val="accent1">
                    <a:lumMod val="75000"/>
                  </a:schemeClr>
                </a:solidFill>
                <a:latin typeface="微軟正黑體" pitchFamily="34" charset="-120"/>
                <a:ea typeface="微軟正黑體" pitchFamily="34" charset="-120"/>
              </a:rPr>
              <a:t>106</a:t>
            </a:r>
            <a:r>
              <a:rPr lang="zh-TW" altLang="en-US" b="1" dirty="0">
                <a:solidFill>
                  <a:schemeClr val="accent1">
                    <a:lumMod val="75000"/>
                  </a:schemeClr>
                </a:solidFill>
                <a:latin typeface="微軟正黑體" pitchFamily="34" charset="-120"/>
                <a:ea typeface="微軟正黑體" pitchFamily="34" charset="-120"/>
              </a:rPr>
              <a:t>年</a:t>
            </a:r>
            <a:r>
              <a:rPr lang="en-US" altLang="zh-TW" b="1" dirty="0">
                <a:solidFill>
                  <a:schemeClr val="accent1">
                    <a:lumMod val="75000"/>
                  </a:schemeClr>
                </a:solidFill>
                <a:latin typeface="微軟正黑體" pitchFamily="34" charset="-120"/>
                <a:ea typeface="微軟正黑體" pitchFamily="34" charset="-120"/>
              </a:rPr>
              <a:t>:</a:t>
            </a:r>
            <a:r>
              <a:rPr lang="en-US" altLang="zh-TW" b="1" dirty="0">
                <a:solidFill>
                  <a:srgbClr val="FF0000"/>
                </a:solidFill>
                <a:latin typeface="微軟正黑體" pitchFamily="34" charset="-120"/>
                <a:ea typeface="微軟正黑體" pitchFamily="34" charset="-120"/>
              </a:rPr>
              <a:t>182.9</a:t>
            </a:r>
          </a:p>
        </p:txBody>
      </p:sp>
      <p:sp>
        <p:nvSpPr>
          <p:cNvPr id="16" name="矩形 15"/>
          <p:cNvSpPr/>
          <p:nvPr/>
        </p:nvSpPr>
        <p:spPr>
          <a:xfrm>
            <a:off x="7572672" y="5996226"/>
            <a:ext cx="4572000" cy="923330"/>
          </a:xfrm>
          <a:prstGeom prst="rect">
            <a:avLst/>
          </a:prstGeom>
        </p:spPr>
        <p:txBody>
          <a:bodyPr>
            <a:spAutoFit/>
          </a:bodyPr>
          <a:lstStyle/>
          <a:p>
            <a:r>
              <a:rPr lang="zh-TW" altLang="en-US" b="1" dirty="0">
                <a:solidFill>
                  <a:schemeClr val="accent1">
                    <a:lumMod val="75000"/>
                  </a:schemeClr>
                </a:solidFill>
                <a:latin typeface="微軟正黑體" pitchFamily="34" charset="-120"/>
                <a:ea typeface="微軟正黑體" pitchFamily="34" charset="-120"/>
              </a:rPr>
              <a:t>老化指數</a:t>
            </a:r>
            <a:r>
              <a:rPr lang="en-US" altLang="zh-TW" b="1" dirty="0">
                <a:solidFill>
                  <a:schemeClr val="accent1">
                    <a:lumMod val="75000"/>
                  </a:schemeClr>
                </a:solidFill>
                <a:latin typeface="微軟正黑體" pitchFamily="34" charset="-120"/>
                <a:ea typeface="微軟正黑體" pitchFamily="34" charset="-120"/>
              </a:rPr>
              <a:t>:65</a:t>
            </a:r>
            <a:r>
              <a:rPr lang="zh-TW" altLang="en-US" b="1" dirty="0">
                <a:solidFill>
                  <a:schemeClr val="accent1">
                    <a:lumMod val="75000"/>
                  </a:schemeClr>
                </a:solidFill>
                <a:latin typeface="微軟正黑體" pitchFamily="34" charset="-120"/>
                <a:ea typeface="微軟正黑體" pitchFamily="34" charset="-120"/>
              </a:rPr>
              <a:t>歲以上老年人與</a:t>
            </a:r>
            <a:r>
              <a:rPr lang="en-US" altLang="zh-TW" b="1" dirty="0">
                <a:solidFill>
                  <a:schemeClr val="accent1">
                    <a:lumMod val="75000"/>
                  </a:schemeClr>
                </a:solidFill>
                <a:latin typeface="微軟正黑體" pitchFamily="34" charset="-120"/>
                <a:ea typeface="微軟正黑體" pitchFamily="34" charset="-120"/>
              </a:rPr>
              <a:t>14</a:t>
            </a:r>
            <a:r>
              <a:rPr lang="zh-TW" altLang="en-US" b="1" dirty="0">
                <a:solidFill>
                  <a:schemeClr val="accent1">
                    <a:lumMod val="75000"/>
                  </a:schemeClr>
                </a:solidFill>
                <a:latin typeface="微軟正黑體" pitchFamily="34" charset="-120"/>
                <a:ea typeface="微軟正黑體" pitchFamily="34" charset="-120"/>
              </a:rPr>
              <a:t>歲以下的幼年人之比例，若數字破百，代表</a:t>
            </a:r>
            <a:r>
              <a:rPr lang="en-US" altLang="zh-TW" b="1" dirty="0">
                <a:solidFill>
                  <a:schemeClr val="accent1">
                    <a:lumMod val="75000"/>
                  </a:schemeClr>
                </a:solidFill>
                <a:latin typeface="微軟正黑體" pitchFamily="34" charset="-120"/>
                <a:ea typeface="微軟正黑體" pitchFamily="34" charset="-120"/>
              </a:rPr>
              <a:t>65</a:t>
            </a:r>
            <a:r>
              <a:rPr lang="zh-TW" altLang="en-US" b="1" dirty="0">
                <a:solidFill>
                  <a:schemeClr val="accent1">
                    <a:lumMod val="75000"/>
                  </a:schemeClr>
                </a:solidFill>
                <a:latin typeface="微軟正黑體" pitchFamily="34" charset="-120"/>
                <a:ea typeface="微軟正黑體" pitchFamily="34" charset="-120"/>
              </a:rPr>
              <a:t>歲以上人口將超過</a:t>
            </a:r>
            <a:r>
              <a:rPr lang="en-US" altLang="zh-TW" b="1" dirty="0">
                <a:solidFill>
                  <a:schemeClr val="accent1">
                    <a:lumMod val="75000"/>
                  </a:schemeClr>
                </a:solidFill>
                <a:latin typeface="微軟正黑體" pitchFamily="34" charset="-120"/>
                <a:ea typeface="微軟正黑體" pitchFamily="34" charset="-120"/>
              </a:rPr>
              <a:t>14</a:t>
            </a:r>
            <a:r>
              <a:rPr lang="zh-TW" altLang="en-US" b="1" dirty="0">
                <a:solidFill>
                  <a:schemeClr val="accent1">
                    <a:lumMod val="75000"/>
                  </a:schemeClr>
                </a:solidFill>
                <a:latin typeface="微軟正黑體" pitchFamily="34" charset="-120"/>
                <a:ea typeface="微軟正黑體" pitchFamily="34" charset="-120"/>
              </a:rPr>
              <a:t>歲以下人口。</a:t>
            </a:r>
          </a:p>
        </p:txBody>
      </p:sp>
      <p:sp>
        <p:nvSpPr>
          <p:cNvPr id="18" name="矩形 17"/>
          <p:cNvSpPr/>
          <p:nvPr/>
        </p:nvSpPr>
        <p:spPr>
          <a:xfrm>
            <a:off x="10075687" y="3024250"/>
            <a:ext cx="646331" cy="369332"/>
          </a:xfrm>
          <a:prstGeom prst="rect">
            <a:avLst/>
          </a:prstGeom>
        </p:spPr>
        <p:txBody>
          <a:bodyPr wrap="none">
            <a:spAutoFit/>
          </a:bodyPr>
          <a:lstStyle/>
          <a:p>
            <a:r>
              <a:rPr lang="zh-TW" altLang="en-US" b="1" dirty="0">
                <a:solidFill>
                  <a:schemeClr val="accent1">
                    <a:lumMod val="75000"/>
                  </a:schemeClr>
                </a:solidFill>
                <a:latin typeface="微軟正黑體" pitchFamily="34" charset="-120"/>
                <a:ea typeface="微軟正黑體" pitchFamily="34" charset="-120"/>
              </a:rPr>
              <a:t>政府</a:t>
            </a:r>
          </a:p>
        </p:txBody>
      </p:sp>
      <p:sp>
        <p:nvSpPr>
          <p:cNvPr id="19" name="矩形 18"/>
          <p:cNvSpPr/>
          <p:nvPr/>
        </p:nvSpPr>
        <p:spPr>
          <a:xfrm>
            <a:off x="10075687" y="5342340"/>
            <a:ext cx="646331" cy="369332"/>
          </a:xfrm>
          <a:prstGeom prst="rect">
            <a:avLst/>
          </a:prstGeom>
        </p:spPr>
        <p:txBody>
          <a:bodyPr wrap="none">
            <a:spAutoFit/>
          </a:bodyPr>
          <a:lstStyle/>
          <a:p>
            <a:r>
              <a:rPr lang="zh-TW" altLang="en-US" b="1" dirty="0">
                <a:solidFill>
                  <a:schemeClr val="accent1">
                    <a:lumMod val="75000"/>
                  </a:schemeClr>
                </a:solidFill>
                <a:latin typeface="微軟正黑體" pitchFamily="34" charset="-120"/>
                <a:ea typeface="微軟正黑體" pitchFamily="34" charset="-120"/>
              </a:rPr>
              <a:t>民眾</a:t>
            </a:r>
          </a:p>
        </p:txBody>
      </p:sp>
      <p:pic>
        <p:nvPicPr>
          <p:cNvPr id="20" name="圖片 19" descr="4485095_4z7uy2c_l (1).gif"/>
          <p:cNvPicPr>
            <a:picLocks noChangeAspect="1"/>
          </p:cNvPicPr>
          <p:nvPr/>
        </p:nvPicPr>
        <p:blipFill>
          <a:blip r:embed="rId8" cstate="print">
            <a:clrChange>
              <a:clrFrom>
                <a:srgbClr val="0066CC"/>
              </a:clrFrom>
              <a:clrTo>
                <a:srgbClr val="0066CC">
                  <a:alpha val="0"/>
                </a:srgbClr>
              </a:clrTo>
            </a:clrChange>
            <a:extLst>
              <a:ext uri="{BEBA8EAE-BF5A-486C-A8C5-ECC9F3942E4B}">
                <a14:imgProps xmlns:a14="http://schemas.microsoft.com/office/drawing/2010/main">
                  <a14:imgLayer r:embed="rId9">
                    <a14:imgEffect>
                      <a14:backgroundRemoval t="0" b="99461" l="0" r="100000"/>
                    </a14:imgEffect>
                  </a14:imgLayer>
                </a14:imgProps>
              </a:ext>
            </a:extLst>
          </a:blip>
          <a:stretch>
            <a:fillRect/>
          </a:stretch>
        </p:blipFill>
        <p:spPr>
          <a:xfrm>
            <a:off x="1594821" y="5013176"/>
            <a:ext cx="2989011" cy="1584176"/>
          </a:xfrm>
          <a:prstGeom prst="rect">
            <a:avLst/>
          </a:prstGeom>
        </p:spPr>
      </p:pic>
      <p:pic>
        <p:nvPicPr>
          <p:cNvPr id="2" name="圖片 1"/>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6919897" y="6049724"/>
            <a:ext cx="691644" cy="69164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a:blip r:embed="rId3" cstate="print"/>
          <a:srcRect/>
          <a:stretch>
            <a:fillRect/>
          </a:stretch>
        </p:blipFill>
        <p:spPr bwMode="auto">
          <a:xfrm>
            <a:off x="1524000" y="90488"/>
            <a:ext cx="8801100" cy="6291262"/>
          </a:xfrm>
          <a:prstGeom prst="rect">
            <a:avLst/>
          </a:prstGeom>
          <a:noFill/>
          <a:ln w="9525">
            <a:noFill/>
            <a:miter lim="800000"/>
            <a:headEnd/>
            <a:tailEnd/>
          </a:ln>
        </p:spPr>
      </p:pic>
      <p:sp>
        <p:nvSpPr>
          <p:cNvPr id="5" name="TextBox 4"/>
          <p:cNvSpPr txBox="1">
            <a:spLocks noChangeArrowheads="1"/>
          </p:cNvSpPr>
          <p:nvPr/>
        </p:nvSpPr>
        <p:spPr bwMode="auto">
          <a:xfrm>
            <a:off x="3287716" y="2420941"/>
            <a:ext cx="59404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微軟正黑體" charset="0"/>
                <a:ea typeface="微軟正黑體" charset="0"/>
              </a:defRPr>
            </a:lvl1pPr>
            <a:lvl2pPr marL="742950" indent="-285750">
              <a:spcBef>
                <a:spcPct val="20000"/>
              </a:spcBef>
              <a:buChar char="–"/>
              <a:defRPr kumimoji="1" sz="2800">
                <a:solidFill>
                  <a:schemeClr val="tx1"/>
                </a:solidFill>
                <a:latin typeface="微軟正黑體" charset="0"/>
                <a:ea typeface="微軟正黑體" charset="0"/>
              </a:defRPr>
            </a:lvl2pPr>
            <a:lvl3pPr marL="1143000" indent="-228600">
              <a:spcBef>
                <a:spcPct val="20000"/>
              </a:spcBef>
              <a:buChar char="•"/>
              <a:defRPr kumimoji="1" sz="2400">
                <a:solidFill>
                  <a:schemeClr val="tx1"/>
                </a:solidFill>
                <a:latin typeface="微軟正黑體" charset="0"/>
                <a:ea typeface="微軟正黑體" charset="0"/>
              </a:defRPr>
            </a:lvl3pPr>
            <a:lvl4pPr marL="1600200" indent="-228600">
              <a:spcBef>
                <a:spcPct val="20000"/>
              </a:spcBef>
              <a:buChar char="–"/>
              <a:defRPr kumimoji="1" sz="2000">
                <a:solidFill>
                  <a:schemeClr val="tx1"/>
                </a:solidFill>
                <a:latin typeface="微軟正黑體" charset="0"/>
                <a:ea typeface="微軟正黑體" charset="0"/>
              </a:defRPr>
            </a:lvl4pPr>
            <a:lvl5pPr marL="2057400" indent="-228600">
              <a:spcBef>
                <a:spcPct val="20000"/>
              </a:spcBef>
              <a:buChar char="»"/>
              <a:defRPr kumimoji="1" sz="2000">
                <a:solidFill>
                  <a:schemeClr val="tx1"/>
                </a:solidFill>
                <a:latin typeface="微軟正黑體" charset="0"/>
                <a:ea typeface="微軟正黑體" charset="0"/>
              </a:defRPr>
            </a:lvl5pPr>
            <a:lvl6pPr marL="25146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6pPr>
            <a:lvl7pPr marL="29718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7pPr>
            <a:lvl8pPr marL="34290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8pPr>
            <a:lvl9pPr marL="38862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9pPr>
          </a:lstStyle>
          <a:p>
            <a:pPr algn="ctr" eaLnBrk="1" hangingPunct="1">
              <a:spcBef>
                <a:spcPct val="0"/>
              </a:spcBef>
              <a:buFontTx/>
              <a:buNone/>
              <a:defRPr/>
            </a:pPr>
            <a:r>
              <a:rPr lang="zh-TW" altLang="en-US" sz="7200" b="1" dirty="0">
                <a:latin typeface="Microsoft JhengHei" charset="0"/>
                <a:ea typeface="Microsoft JhengHei" charset="0"/>
                <a:cs typeface="Microsoft JhengHei" charset="0"/>
              </a:rPr>
              <a:t>現況與問題</a:t>
            </a:r>
            <a:endParaRPr lang="en-GB" altLang="en-US" sz="7200" b="1" dirty="0">
              <a:latin typeface="Microsoft JhengHei" charset="0"/>
              <a:ea typeface="Microsoft JhengHei" charset="0"/>
              <a:cs typeface="Microsoft JhengHei"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85893.png"/>
          <p:cNvPicPr>
            <a:picLocks noChangeAspect="1"/>
          </p:cNvPicPr>
          <p:nvPr/>
        </p:nvPicPr>
        <p:blipFill>
          <a:blip r:embed="rId3" cstate="print"/>
          <a:stretch>
            <a:fillRect/>
          </a:stretch>
        </p:blipFill>
        <p:spPr>
          <a:xfrm>
            <a:off x="2495600" y="1844824"/>
            <a:ext cx="1316736" cy="1316736"/>
          </a:xfrm>
          <a:prstGeom prst="rect">
            <a:avLst/>
          </a:prstGeom>
        </p:spPr>
      </p:pic>
      <p:pic>
        <p:nvPicPr>
          <p:cNvPr id="5" name="圖片 4" descr="下載.png"/>
          <p:cNvPicPr>
            <a:picLocks noChangeAspect="1"/>
          </p:cNvPicPr>
          <p:nvPr/>
        </p:nvPicPr>
        <p:blipFill>
          <a:blip r:embed="rId4" cstate="print">
            <a:clrChange>
              <a:clrFrom>
                <a:srgbClr val="FFFFFF"/>
              </a:clrFrom>
              <a:clrTo>
                <a:srgbClr val="FFFFFF">
                  <a:alpha val="0"/>
                </a:srgbClr>
              </a:clrTo>
            </a:clrChange>
          </a:blip>
          <a:stretch>
            <a:fillRect/>
          </a:stretch>
        </p:blipFill>
        <p:spPr>
          <a:xfrm>
            <a:off x="2783632" y="4649682"/>
            <a:ext cx="858679" cy="1224075"/>
          </a:xfrm>
          <a:prstGeom prst="rect">
            <a:avLst/>
          </a:prstGeom>
        </p:spPr>
      </p:pic>
      <p:pic>
        <p:nvPicPr>
          <p:cNvPr id="6" name="圖片 5" descr="24170.png"/>
          <p:cNvPicPr>
            <a:picLocks noChangeAspect="1"/>
          </p:cNvPicPr>
          <p:nvPr/>
        </p:nvPicPr>
        <p:blipFill>
          <a:blip r:embed="rId5" cstate="print"/>
          <a:stretch>
            <a:fillRect/>
          </a:stretch>
        </p:blipFill>
        <p:spPr>
          <a:xfrm>
            <a:off x="695400" y="3212976"/>
            <a:ext cx="1466104" cy="1466104"/>
          </a:xfrm>
          <a:prstGeom prst="rect">
            <a:avLst/>
          </a:prstGeom>
        </p:spPr>
      </p:pic>
      <p:pic>
        <p:nvPicPr>
          <p:cNvPr id="7" name="圖片 6" descr="1439905390-1360892734.jpg"/>
          <p:cNvPicPr>
            <a:picLocks noChangeAspect="1"/>
          </p:cNvPicPr>
          <p:nvPr/>
        </p:nvPicPr>
        <p:blipFill>
          <a:blip r:embed="rId6" cstate="print">
            <a:clrChange>
              <a:clrFrom>
                <a:srgbClr val="FFFFFF"/>
              </a:clrFrom>
              <a:clrTo>
                <a:srgbClr val="FFFFFF">
                  <a:alpha val="0"/>
                </a:srgbClr>
              </a:clrTo>
            </a:clrChange>
          </a:blip>
          <a:stretch>
            <a:fillRect/>
          </a:stretch>
        </p:blipFill>
        <p:spPr>
          <a:xfrm>
            <a:off x="6600056" y="4365104"/>
            <a:ext cx="1656184" cy="1640208"/>
          </a:xfrm>
          <a:prstGeom prst="rect">
            <a:avLst/>
          </a:prstGeom>
        </p:spPr>
      </p:pic>
      <p:pic>
        <p:nvPicPr>
          <p:cNvPr id="11" name="圖片 10" descr="1600.png"/>
          <p:cNvPicPr>
            <a:picLocks noChangeAspect="1"/>
          </p:cNvPicPr>
          <p:nvPr/>
        </p:nvPicPr>
        <p:blipFill>
          <a:blip r:embed="rId7" cstate="print"/>
          <a:stretch>
            <a:fillRect/>
          </a:stretch>
        </p:blipFill>
        <p:spPr>
          <a:xfrm>
            <a:off x="3935744" y="1988840"/>
            <a:ext cx="1152144" cy="1152144"/>
          </a:xfrm>
          <a:prstGeom prst="rect">
            <a:avLst/>
          </a:prstGeom>
        </p:spPr>
      </p:pic>
      <p:pic>
        <p:nvPicPr>
          <p:cNvPr id="12" name="圖片 11" descr="1600 (1).png"/>
          <p:cNvPicPr>
            <a:picLocks noChangeAspect="1"/>
          </p:cNvPicPr>
          <p:nvPr/>
        </p:nvPicPr>
        <p:blipFill>
          <a:blip r:embed="rId8" cstate="print"/>
          <a:stretch>
            <a:fillRect/>
          </a:stretch>
        </p:blipFill>
        <p:spPr>
          <a:xfrm>
            <a:off x="3935872" y="4725256"/>
            <a:ext cx="1152016" cy="1152016"/>
          </a:xfrm>
          <a:prstGeom prst="rect">
            <a:avLst/>
          </a:prstGeom>
        </p:spPr>
      </p:pic>
      <p:pic>
        <p:nvPicPr>
          <p:cNvPr id="13" name="圖片 12" descr="575938-200.png"/>
          <p:cNvPicPr>
            <a:picLocks noChangeAspect="1"/>
          </p:cNvPicPr>
          <p:nvPr/>
        </p:nvPicPr>
        <p:blipFill>
          <a:blip r:embed="rId9" cstate="print"/>
          <a:stretch>
            <a:fillRect/>
          </a:stretch>
        </p:blipFill>
        <p:spPr>
          <a:xfrm>
            <a:off x="6744071" y="1988839"/>
            <a:ext cx="1139989" cy="1139989"/>
          </a:xfrm>
          <a:prstGeom prst="rect">
            <a:avLst/>
          </a:prstGeom>
        </p:spPr>
      </p:pic>
      <p:pic>
        <p:nvPicPr>
          <p:cNvPr id="14" name="圖片 13" descr="Healthcare-Cancer-Ribbon-icon.png"/>
          <p:cNvPicPr>
            <a:picLocks noChangeAspect="1"/>
          </p:cNvPicPr>
          <p:nvPr/>
        </p:nvPicPr>
        <p:blipFill>
          <a:blip r:embed="rId10" cstate="print"/>
          <a:stretch>
            <a:fillRect/>
          </a:stretch>
        </p:blipFill>
        <p:spPr>
          <a:xfrm>
            <a:off x="10023708" y="1916831"/>
            <a:ext cx="1218479" cy="1218479"/>
          </a:xfrm>
          <a:prstGeom prst="rect">
            <a:avLst/>
          </a:prstGeom>
        </p:spPr>
      </p:pic>
      <p:sp>
        <p:nvSpPr>
          <p:cNvPr id="17" name="向右箭號 16"/>
          <p:cNvSpPr/>
          <p:nvPr/>
        </p:nvSpPr>
        <p:spPr>
          <a:xfrm>
            <a:off x="5552667" y="5333939"/>
            <a:ext cx="687349" cy="25530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右箭號 17"/>
          <p:cNvSpPr/>
          <p:nvPr/>
        </p:nvSpPr>
        <p:spPr>
          <a:xfrm>
            <a:off x="5519936" y="2597635"/>
            <a:ext cx="687349" cy="25530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向右箭號 18"/>
          <p:cNvSpPr/>
          <p:nvPr/>
        </p:nvSpPr>
        <p:spPr>
          <a:xfrm>
            <a:off x="8754196" y="2593150"/>
            <a:ext cx="687349" cy="255301"/>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53435" y="4869160"/>
            <a:ext cx="2031325" cy="369332"/>
          </a:xfrm>
          <a:prstGeom prst="rect">
            <a:avLst/>
          </a:prstGeom>
        </p:spPr>
        <p:txBody>
          <a:bodyPr wrap="none">
            <a:spAutoFit/>
          </a:bodyPr>
          <a:lstStyle/>
          <a:p>
            <a:r>
              <a:rPr lang="zh-TW" altLang="en-US" b="1" dirty="0">
                <a:solidFill>
                  <a:schemeClr val="accent1">
                    <a:lumMod val="75000"/>
                  </a:schemeClr>
                </a:solidFill>
                <a:latin typeface="微軟正黑體" pitchFamily="34" charset="-120"/>
                <a:ea typeface="微軟正黑體" pitchFamily="34" charset="-120"/>
              </a:rPr>
              <a:t>台灣人口結構變化</a:t>
            </a:r>
          </a:p>
        </p:txBody>
      </p:sp>
      <p:sp>
        <p:nvSpPr>
          <p:cNvPr id="21" name="矩形 20"/>
          <p:cNvSpPr/>
          <p:nvPr/>
        </p:nvSpPr>
        <p:spPr>
          <a:xfrm>
            <a:off x="2794179" y="5970766"/>
            <a:ext cx="2233304" cy="369332"/>
          </a:xfrm>
          <a:prstGeom prst="rect">
            <a:avLst/>
          </a:prstGeom>
        </p:spPr>
        <p:txBody>
          <a:bodyPr wrap="none">
            <a:spAutoFit/>
          </a:bodyPr>
          <a:lstStyle/>
          <a:p>
            <a:r>
              <a:rPr lang="zh-TW" altLang="en-US" b="1" dirty="0">
                <a:solidFill>
                  <a:schemeClr val="accent1">
                    <a:lumMod val="75000"/>
                  </a:schemeClr>
                </a:solidFill>
                <a:latin typeface="微軟正黑體" pitchFamily="34" charset="-120"/>
                <a:ea typeface="微軟正黑體" pitchFamily="34" charset="-120"/>
              </a:rPr>
              <a:t>出生率下降</a:t>
            </a:r>
            <a:r>
              <a:rPr lang="en-US" altLang="zh-TW" b="1" dirty="0">
                <a:solidFill>
                  <a:schemeClr val="accent1">
                    <a:lumMod val="75000"/>
                  </a:schemeClr>
                </a:solidFill>
                <a:latin typeface="微軟正黑體" pitchFamily="34" charset="-120"/>
                <a:ea typeface="微軟正黑體" pitchFamily="34" charset="-120"/>
              </a:rPr>
              <a:t>--</a:t>
            </a:r>
            <a:r>
              <a:rPr lang="zh-TW" altLang="en-US" b="1" dirty="0">
                <a:solidFill>
                  <a:schemeClr val="accent1">
                    <a:lumMod val="75000"/>
                  </a:schemeClr>
                </a:solidFill>
                <a:latin typeface="微軟正黑體" pitchFamily="34" charset="-120"/>
                <a:ea typeface="微軟正黑體" pitchFamily="34" charset="-120"/>
              </a:rPr>
              <a:t>少子化</a:t>
            </a:r>
          </a:p>
        </p:txBody>
      </p:sp>
      <p:sp>
        <p:nvSpPr>
          <p:cNvPr id="22" name="矩形 21"/>
          <p:cNvSpPr/>
          <p:nvPr/>
        </p:nvSpPr>
        <p:spPr>
          <a:xfrm>
            <a:off x="2783635" y="3234462"/>
            <a:ext cx="2233304" cy="369332"/>
          </a:xfrm>
          <a:prstGeom prst="rect">
            <a:avLst/>
          </a:prstGeom>
        </p:spPr>
        <p:txBody>
          <a:bodyPr wrap="none">
            <a:spAutoFit/>
          </a:bodyPr>
          <a:lstStyle/>
          <a:p>
            <a:r>
              <a:rPr lang="zh-TW" altLang="en-US" b="1" dirty="0">
                <a:solidFill>
                  <a:schemeClr val="accent1">
                    <a:lumMod val="75000"/>
                  </a:schemeClr>
                </a:solidFill>
                <a:latin typeface="微軟正黑體" pitchFamily="34" charset="-120"/>
                <a:ea typeface="微軟正黑體" pitchFamily="34" charset="-120"/>
              </a:rPr>
              <a:t>老人長壽</a:t>
            </a:r>
            <a:r>
              <a:rPr lang="en-US" altLang="zh-TW" b="1" dirty="0">
                <a:solidFill>
                  <a:schemeClr val="accent1">
                    <a:lumMod val="75000"/>
                  </a:schemeClr>
                </a:solidFill>
                <a:latin typeface="微軟正黑體" pitchFamily="34" charset="-120"/>
                <a:ea typeface="微軟正黑體" pitchFamily="34" charset="-120"/>
              </a:rPr>
              <a:t>--</a:t>
            </a:r>
            <a:r>
              <a:rPr lang="zh-TW" altLang="en-US" b="1" dirty="0">
                <a:solidFill>
                  <a:schemeClr val="accent1">
                    <a:lumMod val="75000"/>
                  </a:schemeClr>
                </a:solidFill>
                <a:latin typeface="微軟正黑體" pitchFamily="34" charset="-120"/>
                <a:ea typeface="微軟正黑體" pitchFamily="34" charset="-120"/>
              </a:rPr>
              <a:t>高齡社會</a:t>
            </a:r>
          </a:p>
        </p:txBody>
      </p:sp>
      <p:sp>
        <p:nvSpPr>
          <p:cNvPr id="24" name="矩形 23"/>
          <p:cNvSpPr/>
          <p:nvPr/>
        </p:nvSpPr>
        <p:spPr>
          <a:xfrm>
            <a:off x="6430099" y="3234462"/>
            <a:ext cx="2031325" cy="369332"/>
          </a:xfrm>
          <a:prstGeom prst="rect">
            <a:avLst/>
          </a:prstGeom>
        </p:spPr>
        <p:txBody>
          <a:bodyPr wrap="none">
            <a:spAutoFit/>
          </a:bodyPr>
          <a:lstStyle/>
          <a:p>
            <a:r>
              <a:rPr lang="zh-TW" altLang="en-US" b="1" dirty="0">
                <a:solidFill>
                  <a:schemeClr val="accent1">
                    <a:lumMod val="75000"/>
                  </a:schemeClr>
                </a:solidFill>
                <a:latin typeface="微軟正黑體" pitchFamily="34" charset="-120"/>
                <a:ea typeface="微軟正黑體" pitchFamily="34" charset="-120"/>
              </a:rPr>
              <a:t>健療保險費用支出</a:t>
            </a:r>
          </a:p>
        </p:txBody>
      </p:sp>
      <p:sp>
        <p:nvSpPr>
          <p:cNvPr id="25" name="矩形 24"/>
          <p:cNvSpPr/>
          <p:nvPr/>
        </p:nvSpPr>
        <p:spPr>
          <a:xfrm>
            <a:off x="10397509" y="3234462"/>
            <a:ext cx="646331" cy="369332"/>
          </a:xfrm>
          <a:prstGeom prst="rect">
            <a:avLst/>
          </a:prstGeom>
        </p:spPr>
        <p:txBody>
          <a:bodyPr wrap="none">
            <a:spAutoFit/>
          </a:bodyPr>
          <a:lstStyle/>
          <a:p>
            <a:r>
              <a:rPr lang="zh-TW" altLang="en-US" b="1" dirty="0">
                <a:solidFill>
                  <a:schemeClr val="accent1">
                    <a:lumMod val="75000"/>
                  </a:schemeClr>
                </a:solidFill>
                <a:latin typeface="微軟正黑體" pitchFamily="34" charset="-120"/>
                <a:ea typeface="微軟正黑體" pitchFamily="34" charset="-120"/>
              </a:rPr>
              <a:t>癌症</a:t>
            </a:r>
          </a:p>
        </p:txBody>
      </p:sp>
      <p:sp>
        <p:nvSpPr>
          <p:cNvPr id="26" name="矩形 25"/>
          <p:cNvSpPr/>
          <p:nvPr/>
        </p:nvSpPr>
        <p:spPr>
          <a:xfrm>
            <a:off x="6960096" y="6114782"/>
            <a:ext cx="1338828" cy="369332"/>
          </a:xfrm>
          <a:prstGeom prst="rect">
            <a:avLst/>
          </a:prstGeom>
        </p:spPr>
        <p:txBody>
          <a:bodyPr wrap="none">
            <a:spAutoFit/>
          </a:bodyPr>
          <a:lstStyle/>
          <a:p>
            <a:r>
              <a:rPr lang="zh-TW" altLang="en-US" b="1" dirty="0">
                <a:solidFill>
                  <a:schemeClr val="accent1">
                    <a:lumMod val="75000"/>
                  </a:schemeClr>
                </a:solidFill>
                <a:latin typeface="微軟正黑體" pitchFamily="34" charset="-120"/>
                <a:ea typeface="微軟正黑體" pitchFamily="34" charset="-120"/>
              </a:rPr>
              <a:t>扶老比上升</a:t>
            </a:r>
          </a:p>
        </p:txBody>
      </p:sp>
      <p:sp>
        <p:nvSpPr>
          <p:cNvPr id="28" name="上-下雙向箭號 27"/>
          <p:cNvSpPr/>
          <p:nvPr/>
        </p:nvSpPr>
        <p:spPr>
          <a:xfrm rot="2209423">
            <a:off x="9153780" y="3454617"/>
            <a:ext cx="360040" cy="1944715"/>
          </a:xfrm>
          <a:prstGeom prst="up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descr="76818.png"/>
          <p:cNvPicPr>
            <a:picLocks noChangeAspect="1"/>
          </p:cNvPicPr>
          <p:nvPr/>
        </p:nvPicPr>
        <p:blipFill>
          <a:blip r:embed="rId11" cstate="print"/>
          <a:stretch>
            <a:fillRect/>
          </a:stretch>
        </p:blipFill>
        <p:spPr>
          <a:xfrm>
            <a:off x="9696581" y="4206474"/>
            <a:ext cx="1836712" cy="183671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rcRect/>
          <a:stretch>
            <a:fillRect/>
          </a:stretch>
        </p:blipFill>
        <p:spPr bwMode="auto">
          <a:xfrm>
            <a:off x="1524000" y="90488"/>
            <a:ext cx="8801100" cy="6291262"/>
          </a:xfrm>
          <a:prstGeom prst="rect">
            <a:avLst/>
          </a:prstGeom>
          <a:noFill/>
          <a:ln w="9525">
            <a:noFill/>
            <a:miter lim="800000"/>
            <a:headEnd/>
            <a:tailEnd/>
          </a:ln>
        </p:spPr>
      </p:pic>
      <p:sp>
        <p:nvSpPr>
          <p:cNvPr id="5" name="TextBox 4"/>
          <p:cNvSpPr txBox="1">
            <a:spLocks noChangeArrowheads="1"/>
          </p:cNvSpPr>
          <p:nvPr/>
        </p:nvSpPr>
        <p:spPr bwMode="auto">
          <a:xfrm>
            <a:off x="5190672" y="2349503"/>
            <a:ext cx="20313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微軟正黑體" charset="0"/>
                <a:ea typeface="微軟正黑體" charset="0"/>
              </a:defRPr>
            </a:lvl1pPr>
            <a:lvl2pPr marL="742950" indent="-285750">
              <a:spcBef>
                <a:spcPct val="20000"/>
              </a:spcBef>
              <a:buChar char="–"/>
              <a:defRPr kumimoji="1" sz="2800">
                <a:solidFill>
                  <a:schemeClr val="tx1"/>
                </a:solidFill>
                <a:latin typeface="微軟正黑體" charset="0"/>
                <a:ea typeface="微軟正黑體" charset="0"/>
              </a:defRPr>
            </a:lvl2pPr>
            <a:lvl3pPr marL="1143000" indent="-228600">
              <a:spcBef>
                <a:spcPct val="20000"/>
              </a:spcBef>
              <a:buChar char="•"/>
              <a:defRPr kumimoji="1" sz="2400">
                <a:solidFill>
                  <a:schemeClr val="tx1"/>
                </a:solidFill>
                <a:latin typeface="微軟正黑體" charset="0"/>
                <a:ea typeface="微軟正黑體" charset="0"/>
              </a:defRPr>
            </a:lvl3pPr>
            <a:lvl4pPr marL="1600200" indent="-228600">
              <a:spcBef>
                <a:spcPct val="20000"/>
              </a:spcBef>
              <a:buChar char="–"/>
              <a:defRPr kumimoji="1" sz="2000">
                <a:solidFill>
                  <a:schemeClr val="tx1"/>
                </a:solidFill>
                <a:latin typeface="微軟正黑體" charset="0"/>
                <a:ea typeface="微軟正黑體" charset="0"/>
              </a:defRPr>
            </a:lvl4pPr>
            <a:lvl5pPr marL="2057400" indent="-228600">
              <a:spcBef>
                <a:spcPct val="20000"/>
              </a:spcBef>
              <a:buChar char="»"/>
              <a:defRPr kumimoji="1" sz="2000">
                <a:solidFill>
                  <a:schemeClr val="tx1"/>
                </a:solidFill>
                <a:latin typeface="微軟正黑體" charset="0"/>
                <a:ea typeface="微軟正黑體" charset="0"/>
              </a:defRPr>
            </a:lvl5pPr>
            <a:lvl6pPr marL="25146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6pPr>
            <a:lvl7pPr marL="29718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7pPr>
            <a:lvl8pPr marL="34290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8pPr>
            <a:lvl9pPr marL="38862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9pPr>
          </a:lstStyle>
          <a:p>
            <a:pPr algn="ctr">
              <a:spcBef>
                <a:spcPct val="0"/>
              </a:spcBef>
              <a:buNone/>
              <a:defRPr/>
            </a:pPr>
            <a:r>
              <a:rPr lang="zh-TW" altLang="en-US" sz="7200" b="1" dirty="0">
                <a:latin typeface="Microsoft JhengHei" charset="0"/>
                <a:ea typeface="Microsoft JhengHei" charset="0"/>
                <a:cs typeface="Microsoft JhengHei" charset="0"/>
              </a:rPr>
              <a:t>目標</a:t>
            </a:r>
            <a:endParaRPr lang="en-GB" altLang="en-US" sz="7200" b="1" dirty="0">
              <a:latin typeface="Microsoft JhengHei" charset="0"/>
              <a:ea typeface="Microsoft JhengHei" charset="0"/>
              <a:cs typeface="Microsoft JhengHei"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1172262">
            <a:off x="2966748" y="792088"/>
            <a:ext cx="6900047" cy="6093296"/>
          </a:xfrm>
          <a:custGeom>
            <a:avLst/>
            <a:gdLst>
              <a:gd name="connsiteX0" fmla="*/ 3120206 w 5240930"/>
              <a:gd name="connsiteY0" fmla="*/ 18970 h 4842334"/>
              <a:gd name="connsiteX1" fmla="*/ 5221960 w 5240930"/>
              <a:gd name="connsiteY1" fmla="*/ 2721610 h 4842334"/>
              <a:gd name="connsiteX2" fmla="*/ 2519320 w 5240930"/>
              <a:gd name="connsiteY2" fmla="*/ 4823364 h 4842334"/>
              <a:gd name="connsiteX3" fmla="*/ 436222 w 5240930"/>
              <a:gd name="connsiteY3" fmla="*/ 2848572 h 4842334"/>
              <a:gd name="connsiteX4" fmla="*/ 414986 w 5240930"/>
              <a:gd name="connsiteY4" fmla="*/ 2682589 h 4842334"/>
              <a:gd name="connsiteX5" fmla="*/ 0 w 5240930"/>
              <a:gd name="connsiteY5" fmla="*/ 2682589 h 4842334"/>
              <a:gd name="connsiteX6" fmla="*/ 457731 w 5240930"/>
              <a:gd name="connsiteY6" fmla="*/ 1893399 h 4842334"/>
              <a:gd name="connsiteX7" fmla="*/ 460687 w 5240930"/>
              <a:gd name="connsiteY7" fmla="*/ 1876665 h 4842334"/>
              <a:gd name="connsiteX8" fmla="*/ 464753 w 5240930"/>
              <a:gd name="connsiteY8" fmla="*/ 1862301 h 4842334"/>
              <a:gd name="connsiteX9" fmla="*/ 472187 w 5240930"/>
              <a:gd name="connsiteY9" fmla="*/ 1868475 h 4842334"/>
              <a:gd name="connsiteX10" fmla="*/ 622092 w 5240930"/>
              <a:gd name="connsiteY10" fmla="*/ 1610017 h 4842334"/>
              <a:gd name="connsiteX11" fmla="*/ 1244183 w 5240930"/>
              <a:gd name="connsiteY11" fmla="*/ 2682589 h 4842334"/>
              <a:gd name="connsiteX12" fmla="*/ 890089 w 5240930"/>
              <a:gd name="connsiteY12" fmla="*/ 2682589 h 4842334"/>
              <a:gd name="connsiteX13" fmla="*/ 897077 w 5240930"/>
              <a:gd name="connsiteY13" fmla="*/ 2741570 h 4842334"/>
              <a:gd name="connsiteX14" fmla="*/ 2577925 w 5240930"/>
              <a:gd name="connsiteY14" fmla="*/ 4354791 h 4842334"/>
              <a:gd name="connsiteX15" fmla="*/ 4753388 w 5240930"/>
              <a:gd name="connsiteY15" fmla="*/ 2663005 h 4842334"/>
              <a:gd name="connsiteX16" fmla="*/ 3061602 w 5240930"/>
              <a:gd name="connsiteY16" fmla="*/ 487542 h 4842334"/>
              <a:gd name="connsiteX17" fmla="*/ 1132227 w 5240930"/>
              <a:gd name="connsiteY17" fmla="*/ 1445680 h 4842334"/>
              <a:gd name="connsiteX18" fmla="*/ 1061341 w 5240930"/>
              <a:gd name="connsiteY18" fmla="*/ 1583422 h 4842334"/>
              <a:gd name="connsiteX19" fmla="*/ 1153218 w 5240930"/>
              <a:gd name="connsiteY19" fmla="*/ 1039838 h 4842334"/>
              <a:gd name="connsiteX20" fmla="*/ 732981 w 5240930"/>
              <a:gd name="connsiteY20" fmla="*/ 1194281 h 4842334"/>
              <a:gd name="connsiteX21" fmla="*/ 850707 w 5240930"/>
              <a:gd name="connsiteY21" fmla="*/ 1011957 h 4842334"/>
              <a:gd name="connsiteX22" fmla="*/ 3120206 w 5240930"/>
              <a:gd name="connsiteY22" fmla="*/ 18970 h 484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40930" h="4842334">
                <a:moveTo>
                  <a:pt x="3120206" y="18970"/>
                </a:moveTo>
                <a:cubicBezTo>
                  <a:pt x="4446903" y="184900"/>
                  <a:pt x="5387890" y="1394913"/>
                  <a:pt x="5221960" y="2721610"/>
                </a:cubicBezTo>
                <a:cubicBezTo>
                  <a:pt x="5056030" y="4048307"/>
                  <a:pt x="3846017" y="4989294"/>
                  <a:pt x="2519320" y="4823364"/>
                </a:cubicBezTo>
                <a:cubicBezTo>
                  <a:pt x="1441379" y="4688546"/>
                  <a:pt x="618067" y="3864470"/>
                  <a:pt x="436222" y="2848572"/>
                </a:cubicBezTo>
                <a:lnTo>
                  <a:pt x="414986" y="2682589"/>
                </a:lnTo>
                <a:lnTo>
                  <a:pt x="0" y="2682589"/>
                </a:lnTo>
                <a:lnTo>
                  <a:pt x="457731" y="1893399"/>
                </a:lnTo>
                <a:lnTo>
                  <a:pt x="460687" y="1876665"/>
                </a:lnTo>
                <a:lnTo>
                  <a:pt x="464753" y="1862301"/>
                </a:lnTo>
                <a:lnTo>
                  <a:pt x="472187" y="1868475"/>
                </a:lnTo>
                <a:lnTo>
                  <a:pt x="622092" y="1610017"/>
                </a:lnTo>
                <a:lnTo>
                  <a:pt x="1244183" y="2682589"/>
                </a:lnTo>
                <a:lnTo>
                  <a:pt x="890089" y="2682589"/>
                </a:lnTo>
                <a:lnTo>
                  <a:pt x="897077" y="2741570"/>
                </a:lnTo>
                <a:cubicBezTo>
                  <a:pt x="1034804" y="3570131"/>
                  <a:pt x="1701904" y="4245227"/>
                  <a:pt x="2577925" y="4354791"/>
                </a:cubicBezTo>
                <a:cubicBezTo>
                  <a:pt x="3645836" y="4488355"/>
                  <a:pt x="4619824" y="3730916"/>
                  <a:pt x="4753388" y="2663005"/>
                </a:cubicBezTo>
                <a:cubicBezTo>
                  <a:pt x="4886951" y="1595094"/>
                  <a:pt x="4129513" y="621106"/>
                  <a:pt x="3061602" y="487542"/>
                </a:cubicBezTo>
                <a:cubicBezTo>
                  <a:pt x="2260669" y="387370"/>
                  <a:pt x="1512567" y="788386"/>
                  <a:pt x="1132227" y="1445680"/>
                </a:cubicBezTo>
                <a:lnTo>
                  <a:pt x="1061341" y="1583422"/>
                </a:lnTo>
                <a:lnTo>
                  <a:pt x="1153218" y="1039838"/>
                </a:lnTo>
                <a:lnTo>
                  <a:pt x="732981" y="1194281"/>
                </a:lnTo>
                <a:lnTo>
                  <a:pt x="850707" y="1011957"/>
                </a:lnTo>
                <a:cubicBezTo>
                  <a:pt x="1351150" y="314007"/>
                  <a:pt x="2208102" y="-95107"/>
                  <a:pt x="3120206" y="1897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2739008" y="1512168"/>
            <a:ext cx="2060848" cy="2060848"/>
          </a:xfrm>
          <a:prstGeom prst="rect">
            <a:avLst/>
          </a:prstGeom>
        </p:spPr>
      </p:pic>
      <p:pic>
        <p:nvPicPr>
          <p:cNvPr id="15" name="圖片 14"/>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823598" y="5013176"/>
            <a:ext cx="1288626" cy="1254060"/>
          </a:xfrm>
          <a:prstGeom prst="rect">
            <a:avLst/>
          </a:prstGeom>
        </p:spPr>
      </p:pic>
      <p:sp>
        <p:nvSpPr>
          <p:cNvPr id="16" name="矩形 15"/>
          <p:cNvSpPr/>
          <p:nvPr/>
        </p:nvSpPr>
        <p:spPr>
          <a:xfrm>
            <a:off x="3071664" y="3275692"/>
            <a:ext cx="1338828" cy="369332"/>
          </a:xfrm>
          <a:prstGeom prst="rect">
            <a:avLst/>
          </a:prstGeom>
        </p:spPr>
        <p:txBody>
          <a:bodyPr wrap="none">
            <a:spAutoFit/>
          </a:bodyPr>
          <a:lstStyle/>
          <a:p>
            <a:r>
              <a:rPr lang="zh-TW" altLang="en-US" b="1" dirty="0">
                <a:solidFill>
                  <a:schemeClr val="accent1">
                    <a:lumMod val="75000"/>
                  </a:schemeClr>
                </a:solidFill>
                <a:latin typeface="微軟正黑體" pitchFamily="34" charset="-120"/>
                <a:ea typeface="微軟正黑體" pitchFamily="34" charset="-120"/>
              </a:rPr>
              <a:t>互動式網頁</a:t>
            </a:r>
          </a:p>
        </p:txBody>
      </p:sp>
      <p:pic>
        <p:nvPicPr>
          <p:cNvPr id="17" name="圖片 16"/>
          <p:cNvPicPr>
            <a:picLocks noChangeAspect="1"/>
          </p:cNvPicPr>
          <p:nvPr/>
        </p:nvPicPr>
        <p:blipFill>
          <a:blip r:embed="rId7"/>
          <a:stretch>
            <a:fillRect/>
          </a:stretch>
        </p:blipFill>
        <p:spPr>
          <a:xfrm>
            <a:off x="6206900" y="387481"/>
            <a:ext cx="1595016" cy="1595016"/>
          </a:xfrm>
          <a:prstGeom prst="rect">
            <a:avLst/>
          </a:prstGeom>
        </p:spPr>
      </p:pic>
      <p:sp>
        <p:nvSpPr>
          <p:cNvPr id="18" name="矩形 17"/>
          <p:cNvSpPr/>
          <p:nvPr/>
        </p:nvSpPr>
        <p:spPr>
          <a:xfrm>
            <a:off x="5965143" y="2010326"/>
            <a:ext cx="2031325" cy="369332"/>
          </a:xfrm>
          <a:prstGeom prst="rect">
            <a:avLst/>
          </a:prstGeom>
        </p:spPr>
        <p:txBody>
          <a:bodyPr wrap="none">
            <a:spAutoFit/>
          </a:bodyPr>
          <a:lstStyle/>
          <a:p>
            <a:r>
              <a:rPr lang="zh-TW" altLang="en-US" b="1" dirty="0">
                <a:solidFill>
                  <a:schemeClr val="accent1">
                    <a:lumMod val="75000"/>
                  </a:schemeClr>
                </a:solidFill>
                <a:latin typeface="微軟正黑體" pitchFamily="34" charset="-120"/>
                <a:ea typeface="微軟正黑體" pitchFamily="34" charset="-120"/>
              </a:rPr>
              <a:t>居民自我健康檢視</a:t>
            </a:r>
          </a:p>
        </p:txBody>
      </p:sp>
      <p:pic>
        <p:nvPicPr>
          <p:cNvPr id="19" name="圖片 18" descr="15212-200.png"/>
          <p:cNvPicPr>
            <a:picLocks noChangeAspect="1"/>
          </p:cNvPicPr>
          <p:nvPr/>
        </p:nvPicPr>
        <p:blipFill>
          <a:blip r:embed="rId8" cstate="print"/>
          <a:stretch>
            <a:fillRect/>
          </a:stretch>
        </p:blipFill>
        <p:spPr>
          <a:xfrm>
            <a:off x="8898618" y="2600908"/>
            <a:ext cx="1319602" cy="1319602"/>
          </a:xfrm>
          <a:prstGeom prst="rect">
            <a:avLst/>
          </a:prstGeom>
        </p:spPr>
      </p:pic>
      <p:sp>
        <p:nvSpPr>
          <p:cNvPr id="20" name="矩形 19"/>
          <p:cNvSpPr/>
          <p:nvPr/>
        </p:nvSpPr>
        <p:spPr>
          <a:xfrm>
            <a:off x="8007308" y="3992530"/>
            <a:ext cx="3416320" cy="369332"/>
          </a:xfrm>
          <a:prstGeom prst="rect">
            <a:avLst/>
          </a:prstGeom>
        </p:spPr>
        <p:txBody>
          <a:bodyPr wrap="none">
            <a:spAutoFit/>
          </a:bodyPr>
          <a:lstStyle/>
          <a:p>
            <a:r>
              <a:rPr lang="zh-TW" altLang="en-US" b="1">
                <a:solidFill>
                  <a:schemeClr val="accent1">
                    <a:lumMod val="75000"/>
                  </a:schemeClr>
                </a:solidFill>
                <a:latin typeface="微軟正黑體" pitchFamily="34" charset="-120"/>
                <a:ea typeface="微軟正黑體" pitchFamily="34" charset="-120"/>
              </a:rPr>
              <a:t>政府關切醫療支出與癌症發生率</a:t>
            </a:r>
            <a:endParaRPr lang="zh-TW" altLang="en-US" b="1" dirty="0">
              <a:solidFill>
                <a:schemeClr val="accent1">
                  <a:lumMod val="75000"/>
                </a:schemeClr>
              </a:solidFill>
              <a:latin typeface="微軟正黑體" pitchFamily="34" charset="-120"/>
              <a:ea typeface="微軟正黑體" pitchFamily="34" charset="-120"/>
            </a:endParaRPr>
          </a:p>
        </p:txBody>
      </p:sp>
      <p:pic>
        <p:nvPicPr>
          <p:cNvPr id="21" name="圖片 20"/>
          <p:cNvPicPr>
            <a:picLocks noChangeAspect="1"/>
          </p:cNvPicPr>
          <p:nvPr/>
        </p:nvPicPr>
        <p:blipFill>
          <a:blip r:embed="rId9"/>
          <a:stretch>
            <a:fillRect/>
          </a:stretch>
        </p:blipFill>
        <p:spPr>
          <a:xfrm>
            <a:off x="4849451" y="4729096"/>
            <a:ext cx="1796248" cy="1796248"/>
          </a:xfrm>
          <a:prstGeom prst="rect">
            <a:avLst/>
          </a:prstGeom>
        </p:spPr>
      </p:pic>
      <p:sp>
        <p:nvSpPr>
          <p:cNvPr id="22" name="矩形 21"/>
          <p:cNvSpPr/>
          <p:nvPr/>
        </p:nvSpPr>
        <p:spPr>
          <a:xfrm>
            <a:off x="4849451" y="6324112"/>
            <a:ext cx="3647152" cy="369332"/>
          </a:xfrm>
          <a:prstGeom prst="rect">
            <a:avLst/>
          </a:prstGeom>
        </p:spPr>
        <p:txBody>
          <a:bodyPr wrap="none">
            <a:spAutoFit/>
          </a:bodyPr>
          <a:lstStyle/>
          <a:p>
            <a:r>
              <a:rPr lang="zh-TW" altLang="en-US" b="1" dirty="0">
                <a:solidFill>
                  <a:schemeClr val="accent1">
                    <a:lumMod val="75000"/>
                  </a:schemeClr>
                </a:solidFill>
                <a:latin typeface="微軟正黑體" pitchFamily="34" charset="-120"/>
                <a:ea typeface="微軟正黑體" pitchFamily="34" charset="-120"/>
              </a:rPr>
              <a:t>醫療院所預防勝於治療的觀念宣導</a:t>
            </a:r>
          </a:p>
        </p:txBody>
      </p:sp>
      <p:sp>
        <p:nvSpPr>
          <p:cNvPr id="24" name="矩形 23"/>
          <p:cNvSpPr/>
          <p:nvPr/>
        </p:nvSpPr>
        <p:spPr>
          <a:xfrm>
            <a:off x="191344" y="1859340"/>
            <a:ext cx="2964986" cy="1754326"/>
          </a:xfrm>
          <a:prstGeom prst="rect">
            <a:avLst/>
          </a:prstGeom>
        </p:spPr>
        <p:txBody>
          <a:bodyPr wrap="square">
            <a:spAutoFit/>
          </a:bodyPr>
          <a:lstStyle/>
          <a:p>
            <a:pPr marL="285750" indent="-285750">
              <a:buFont typeface="Arial" panose="020B0604020202020204" pitchFamily="34" charset="0"/>
              <a:buChar char="•"/>
            </a:pPr>
            <a:r>
              <a:rPr lang="zh-TW" altLang="en-US" b="1" dirty="0" smtClean="0">
                <a:solidFill>
                  <a:srgbClr val="FF0000"/>
                </a:solidFill>
                <a:latin typeface="微軟正黑體" pitchFamily="34" charset="-120"/>
                <a:ea typeface="微軟正黑體" pitchFamily="34" charset="-120"/>
              </a:rPr>
              <a:t>嘉義各</a:t>
            </a:r>
            <a:r>
              <a:rPr lang="zh-TW" altLang="en-US" b="1" dirty="0">
                <a:solidFill>
                  <a:srgbClr val="FF0000"/>
                </a:solidFill>
                <a:latin typeface="微軟正黑體" pitchFamily="34" charset="-120"/>
                <a:ea typeface="微軟正黑體" pitchFamily="34" charset="-120"/>
              </a:rPr>
              <a:t>鄉鎮癌症發生率</a:t>
            </a:r>
          </a:p>
          <a:p>
            <a:pPr marL="285750" indent="-285750">
              <a:buFont typeface="Arial" panose="020B0604020202020204" pitchFamily="34" charset="0"/>
              <a:buChar char="•"/>
            </a:pPr>
            <a:r>
              <a:rPr lang="zh-TW" altLang="en-US" b="1" dirty="0">
                <a:solidFill>
                  <a:srgbClr val="FF0000"/>
                </a:solidFill>
                <a:latin typeface="微軟正黑體" pitchFamily="34" charset="-120"/>
                <a:ea typeface="微軟正黑體" pitchFamily="34" charset="-120"/>
              </a:rPr>
              <a:t>保費與</a:t>
            </a:r>
            <a:r>
              <a:rPr lang="zh-TW" altLang="en-US" b="1" dirty="0" smtClean="0">
                <a:solidFill>
                  <a:srgbClr val="FF0000"/>
                </a:solidFill>
                <a:latin typeface="微軟正黑體" pitchFamily="34" charset="-120"/>
                <a:ea typeface="微軟正黑體" pitchFamily="34" charset="-120"/>
              </a:rPr>
              <a:t>發生率相關性</a:t>
            </a:r>
            <a:endParaRPr lang="zh-TW" altLang="en-US" b="1" dirty="0">
              <a:solidFill>
                <a:srgbClr val="FF0000"/>
              </a:solidFill>
              <a:latin typeface="微軟正黑體" pitchFamily="34" charset="-120"/>
              <a:ea typeface="微軟正黑體" pitchFamily="34" charset="-120"/>
            </a:endParaRPr>
          </a:p>
          <a:p>
            <a:pPr marL="285750" indent="-285750">
              <a:buFont typeface="Arial" panose="020B0604020202020204" pitchFamily="34" charset="0"/>
              <a:buChar char="•"/>
            </a:pPr>
            <a:r>
              <a:rPr lang="zh-TW" altLang="en-US" b="1" dirty="0" smtClean="0">
                <a:solidFill>
                  <a:srgbClr val="FF0000"/>
                </a:solidFill>
                <a:latin typeface="微軟正黑體" pitchFamily="34" charset="-120"/>
                <a:ea typeface="微軟正黑體" pitchFamily="34" charset="-120"/>
              </a:rPr>
              <a:t>發生率</a:t>
            </a:r>
            <a:r>
              <a:rPr lang="zh-TW" altLang="en-US" b="1" dirty="0" smtClean="0">
                <a:solidFill>
                  <a:srgbClr val="FF0000"/>
                </a:solidFill>
                <a:latin typeface="微軟正黑體" pitchFamily="34" charset="-120"/>
                <a:ea typeface="微軟正黑體" pitchFamily="34" charset="-120"/>
              </a:rPr>
              <a:t>趨勢</a:t>
            </a:r>
            <a:r>
              <a:rPr lang="zh-TW" altLang="en-US" b="1" dirty="0" smtClean="0">
                <a:solidFill>
                  <a:srgbClr val="FF0000"/>
                </a:solidFill>
                <a:latin typeface="微軟正黑體" pitchFamily="34" charset="-120"/>
                <a:ea typeface="微軟正黑體" pitchFamily="34" charset="-120"/>
              </a:rPr>
              <a:t>圖</a:t>
            </a:r>
          </a:p>
          <a:p>
            <a:pPr marL="285750" indent="-285750">
              <a:buFont typeface="Arial" panose="020B0604020202020204" pitchFamily="34" charset="0"/>
              <a:buChar char="•"/>
            </a:pPr>
            <a:r>
              <a:rPr lang="zh-TW" altLang="en-US" b="1" dirty="0" smtClean="0">
                <a:solidFill>
                  <a:srgbClr val="FF0000"/>
                </a:solidFill>
                <a:latin typeface="微軟正黑體" pitchFamily="34" charset="-120"/>
                <a:ea typeface="微軟正黑體" pitchFamily="34" charset="-120"/>
              </a:rPr>
              <a:t>癌症發生率分群分析</a:t>
            </a:r>
            <a:endParaRPr lang="zh-TW" altLang="en-US" b="1" dirty="0">
              <a:solidFill>
                <a:srgbClr val="FF0000"/>
              </a:solidFill>
              <a:latin typeface="微軟正黑體" pitchFamily="34" charset="-120"/>
              <a:ea typeface="微軟正黑體" pitchFamily="34" charset="-120"/>
            </a:endParaRPr>
          </a:p>
          <a:p>
            <a:pPr marL="285750" indent="-285750">
              <a:buFont typeface="Arial" panose="020B0604020202020204" pitchFamily="34" charset="0"/>
              <a:buChar char="•"/>
            </a:pPr>
            <a:r>
              <a:rPr lang="zh-TW" altLang="en-US" b="1" dirty="0" smtClean="0">
                <a:solidFill>
                  <a:srgbClr val="FF0000"/>
                </a:solidFill>
                <a:latin typeface="微軟正黑體" pitchFamily="34" charset="-120"/>
                <a:ea typeface="微軟正黑體" pitchFamily="34" charset="-120"/>
              </a:rPr>
              <a:t>醫療資源</a:t>
            </a:r>
            <a:endParaRPr lang="zh-TW" altLang="en-US" b="1" dirty="0">
              <a:solidFill>
                <a:srgbClr val="FF0000"/>
              </a:solidFill>
              <a:latin typeface="微軟正黑體" pitchFamily="34" charset="-120"/>
              <a:ea typeface="微軟正黑體" pitchFamily="34" charset="-120"/>
            </a:endParaRPr>
          </a:p>
          <a:p>
            <a:pPr marL="285750" indent="-285750">
              <a:buFont typeface="Arial" panose="020B0604020202020204" pitchFamily="34" charset="0"/>
              <a:buChar char="•"/>
            </a:pPr>
            <a:endParaRPr lang="en-US" altLang="zh-TW" b="1" dirty="0">
              <a:solidFill>
                <a:srgbClr val="002060"/>
              </a:solidFill>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rcRect/>
          <a:stretch>
            <a:fillRect/>
          </a:stretch>
        </p:blipFill>
        <p:spPr bwMode="auto">
          <a:xfrm>
            <a:off x="1543372" y="90488"/>
            <a:ext cx="8801100" cy="6291262"/>
          </a:xfrm>
          <a:prstGeom prst="rect">
            <a:avLst/>
          </a:prstGeom>
          <a:noFill/>
          <a:ln w="9525">
            <a:noFill/>
            <a:miter lim="800000"/>
            <a:headEnd/>
            <a:tailEnd/>
          </a:ln>
        </p:spPr>
      </p:pic>
      <p:sp>
        <p:nvSpPr>
          <p:cNvPr id="5" name="TextBox 4"/>
          <p:cNvSpPr txBox="1">
            <a:spLocks noChangeArrowheads="1"/>
          </p:cNvSpPr>
          <p:nvPr/>
        </p:nvSpPr>
        <p:spPr bwMode="auto">
          <a:xfrm>
            <a:off x="3973815" y="775732"/>
            <a:ext cx="4673074"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微軟正黑體" charset="0"/>
                <a:ea typeface="微軟正黑體" charset="0"/>
              </a:defRPr>
            </a:lvl1pPr>
            <a:lvl2pPr marL="742950" indent="-285750">
              <a:spcBef>
                <a:spcPct val="20000"/>
              </a:spcBef>
              <a:buChar char="–"/>
              <a:defRPr kumimoji="1" sz="2800">
                <a:solidFill>
                  <a:schemeClr val="tx1"/>
                </a:solidFill>
                <a:latin typeface="微軟正黑體" charset="0"/>
                <a:ea typeface="微軟正黑體" charset="0"/>
              </a:defRPr>
            </a:lvl2pPr>
            <a:lvl3pPr marL="1143000" indent="-228600">
              <a:spcBef>
                <a:spcPct val="20000"/>
              </a:spcBef>
              <a:buChar char="•"/>
              <a:defRPr kumimoji="1" sz="2400">
                <a:solidFill>
                  <a:schemeClr val="tx1"/>
                </a:solidFill>
                <a:latin typeface="微軟正黑體" charset="0"/>
                <a:ea typeface="微軟正黑體" charset="0"/>
              </a:defRPr>
            </a:lvl3pPr>
            <a:lvl4pPr marL="1600200" indent="-228600">
              <a:spcBef>
                <a:spcPct val="20000"/>
              </a:spcBef>
              <a:buChar char="–"/>
              <a:defRPr kumimoji="1" sz="2000">
                <a:solidFill>
                  <a:schemeClr val="tx1"/>
                </a:solidFill>
                <a:latin typeface="微軟正黑體" charset="0"/>
                <a:ea typeface="微軟正黑體" charset="0"/>
              </a:defRPr>
            </a:lvl4pPr>
            <a:lvl5pPr marL="2057400" indent="-228600">
              <a:spcBef>
                <a:spcPct val="20000"/>
              </a:spcBef>
              <a:buChar char="»"/>
              <a:defRPr kumimoji="1" sz="2000">
                <a:solidFill>
                  <a:schemeClr val="tx1"/>
                </a:solidFill>
                <a:latin typeface="微軟正黑體" charset="0"/>
                <a:ea typeface="微軟正黑體" charset="0"/>
              </a:defRPr>
            </a:lvl5pPr>
            <a:lvl6pPr marL="25146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6pPr>
            <a:lvl7pPr marL="29718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7pPr>
            <a:lvl8pPr marL="34290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8pPr>
            <a:lvl9pPr marL="3886200" indent="-228600" eaLnBrk="0" fontAlgn="base" hangingPunct="0">
              <a:spcBef>
                <a:spcPct val="20000"/>
              </a:spcBef>
              <a:spcAft>
                <a:spcPct val="0"/>
              </a:spcAft>
              <a:buChar char="»"/>
              <a:defRPr kumimoji="1" sz="2000">
                <a:solidFill>
                  <a:schemeClr val="tx1"/>
                </a:solidFill>
                <a:latin typeface="微軟正黑體" charset="0"/>
                <a:ea typeface="微軟正黑體" charset="0"/>
              </a:defRPr>
            </a:lvl9pPr>
          </a:lstStyle>
          <a:p>
            <a:pPr algn="ctr">
              <a:spcBef>
                <a:spcPct val="0"/>
              </a:spcBef>
              <a:buNone/>
              <a:defRPr/>
            </a:pPr>
            <a:r>
              <a:rPr lang="zh-TW" altLang="en-US" sz="8000" b="1" dirty="0">
                <a:latin typeface="Microsoft JhengHei" charset="0"/>
                <a:ea typeface="Microsoft JhengHei" charset="0"/>
                <a:cs typeface="Microsoft JhengHei" charset="0"/>
              </a:rPr>
              <a:t> </a:t>
            </a:r>
            <a:r>
              <a:rPr lang="en-US" altLang="zh-TW" sz="6000" b="1" dirty="0">
                <a:latin typeface="Times New Roman" charset="0"/>
                <a:ea typeface="Times New Roman" charset="0"/>
                <a:cs typeface="Times New Roman" charset="0"/>
              </a:rPr>
              <a:t>Data</a:t>
            </a:r>
            <a:r>
              <a:rPr lang="zh-TW" altLang="en-US" sz="6000" b="1" dirty="0">
                <a:latin typeface="Times New Roman" charset="0"/>
                <a:ea typeface="Times New Roman" charset="0"/>
                <a:cs typeface="Times New Roman" charset="0"/>
              </a:rPr>
              <a:t> </a:t>
            </a:r>
          </a:p>
          <a:p>
            <a:pPr algn="ctr">
              <a:spcBef>
                <a:spcPct val="0"/>
              </a:spcBef>
              <a:buNone/>
              <a:defRPr/>
            </a:pPr>
            <a:r>
              <a:rPr lang="en-US" altLang="zh-TW" sz="6000" b="1" dirty="0" smtClean="0">
                <a:latin typeface="Times New Roman" charset="0"/>
                <a:ea typeface="Times New Roman" charset="0"/>
                <a:cs typeface="Times New Roman" charset="0"/>
              </a:rPr>
              <a:t>Collection</a:t>
            </a:r>
            <a:endParaRPr lang="zh-TW" altLang="en-US" sz="6000" b="1" dirty="0" smtClean="0">
              <a:latin typeface="Times New Roman" charset="0"/>
              <a:ea typeface="Times New Roman" charset="0"/>
              <a:cs typeface="Times New Roman" charset="0"/>
            </a:endParaRPr>
          </a:p>
          <a:p>
            <a:pPr algn="ctr">
              <a:spcBef>
                <a:spcPct val="0"/>
              </a:spcBef>
              <a:buNone/>
              <a:defRPr/>
            </a:pPr>
            <a:r>
              <a:rPr lang="en-US" altLang="zh-TW" sz="5400" b="1" dirty="0" smtClean="0">
                <a:latin typeface="Times New Roman" charset="0"/>
                <a:ea typeface="Times New Roman" charset="0"/>
                <a:cs typeface="Times New Roman" charset="0"/>
              </a:rPr>
              <a:t>&amp;</a:t>
            </a:r>
            <a:endParaRPr lang="zh-TW" altLang="en-US" sz="5400" b="1" dirty="0" smtClean="0">
              <a:latin typeface="Times New Roman" charset="0"/>
              <a:ea typeface="Times New Roman" charset="0"/>
              <a:cs typeface="Times New Roman" charset="0"/>
            </a:endParaRPr>
          </a:p>
          <a:p>
            <a:pPr algn="ctr">
              <a:spcBef>
                <a:spcPct val="0"/>
              </a:spcBef>
              <a:buNone/>
              <a:defRPr/>
            </a:pPr>
            <a:r>
              <a:rPr lang="en-US" altLang="zh-TW" sz="6000" b="1" dirty="0" smtClean="0">
                <a:latin typeface="Times New Roman" charset="0"/>
                <a:ea typeface="Times New Roman" charset="0"/>
                <a:cs typeface="Times New Roman" charset="0"/>
              </a:rPr>
              <a:t>Manipulation</a:t>
            </a:r>
            <a:endParaRPr lang="en-GB" altLang="en-US" sz="60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28057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6137476" y="1982996"/>
            <a:ext cx="2323071" cy="4048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002060"/>
                </a:solidFill>
                <a:latin typeface="Microsoft JhengHei" charset="0"/>
                <a:ea typeface="Microsoft JhengHei" charset="0"/>
                <a:cs typeface="Microsoft JhengHei" charset="0"/>
              </a:rPr>
              <a:t>癌症發生率</a:t>
            </a:r>
          </a:p>
        </p:txBody>
      </p:sp>
      <p:sp>
        <p:nvSpPr>
          <p:cNvPr id="6" name="圓角矩形 5"/>
          <p:cNvSpPr/>
          <p:nvPr/>
        </p:nvSpPr>
        <p:spPr>
          <a:xfrm>
            <a:off x="6137476" y="2668362"/>
            <a:ext cx="2323071" cy="4048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002060"/>
                </a:solidFill>
                <a:latin typeface="Microsoft JhengHei" charset="0"/>
                <a:ea typeface="Microsoft JhengHei" charset="0"/>
                <a:cs typeface="Microsoft JhengHei" charset="0"/>
              </a:rPr>
              <a:t>全民健保癌症保費</a:t>
            </a:r>
          </a:p>
        </p:txBody>
      </p:sp>
      <p:sp>
        <p:nvSpPr>
          <p:cNvPr id="7" name="圓角矩形 6"/>
          <p:cNvSpPr/>
          <p:nvPr/>
        </p:nvSpPr>
        <p:spPr>
          <a:xfrm>
            <a:off x="6137476" y="3555459"/>
            <a:ext cx="2323073" cy="4048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002060"/>
                </a:solidFill>
                <a:latin typeface="Microsoft JhengHei" charset="0"/>
                <a:ea typeface="Microsoft JhengHei" charset="0"/>
                <a:cs typeface="Microsoft JhengHei" charset="0"/>
              </a:rPr>
              <a:t>醫療院所</a:t>
            </a:r>
          </a:p>
        </p:txBody>
      </p:sp>
      <p:sp>
        <p:nvSpPr>
          <p:cNvPr id="8" name="圓角矩形 7"/>
          <p:cNvSpPr/>
          <p:nvPr/>
        </p:nvSpPr>
        <p:spPr>
          <a:xfrm>
            <a:off x="6137472" y="4688252"/>
            <a:ext cx="2323072" cy="4048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002060"/>
                </a:solidFill>
                <a:latin typeface="Microsoft JhengHei" charset="0"/>
                <a:ea typeface="Microsoft JhengHei" charset="0"/>
                <a:cs typeface="Microsoft JhengHei" charset="0"/>
              </a:rPr>
              <a:t>醫療人力</a:t>
            </a:r>
          </a:p>
        </p:txBody>
      </p:sp>
      <p:sp>
        <p:nvSpPr>
          <p:cNvPr id="9" name="圓角矩形 8"/>
          <p:cNvSpPr/>
          <p:nvPr/>
        </p:nvSpPr>
        <p:spPr>
          <a:xfrm>
            <a:off x="4062686" y="2485414"/>
            <a:ext cx="1234530" cy="40484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002060"/>
                </a:solidFill>
                <a:latin typeface="Microsoft JhengHei" charset="0"/>
                <a:ea typeface="Microsoft JhengHei" charset="0"/>
                <a:cs typeface="Microsoft JhengHei" charset="0"/>
              </a:rPr>
              <a:t>疾病</a:t>
            </a:r>
            <a:r>
              <a:rPr lang="en-US" altLang="zh-TW" b="1" dirty="0">
                <a:solidFill>
                  <a:srgbClr val="002060"/>
                </a:solidFill>
                <a:latin typeface="Microsoft JhengHei" charset="0"/>
                <a:ea typeface="Microsoft JhengHei" charset="0"/>
                <a:cs typeface="Microsoft JhengHei" charset="0"/>
              </a:rPr>
              <a:t>,</a:t>
            </a:r>
            <a:r>
              <a:rPr lang="zh-TW" altLang="en-US" b="1" dirty="0">
                <a:solidFill>
                  <a:srgbClr val="002060"/>
                </a:solidFill>
                <a:latin typeface="Microsoft JhengHei" charset="0"/>
                <a:ea typeface="Microsoft JhengHei" charset="0"/>
                <a:cs typeface="Microsoft JhengHei" charset="0"/>
              </a:rPr>
              <a:t>保費</a:t>
            </a:r>
            <a:endParaRPr lang="en-US" altLang="zh-TW" b="1" dirty="0">
              <a:solidFill>
                <a:srgbClr val="002060"/>
              </a:solidFill>
              <a:latin typeface="Microsoft JhengHei" charset="0"/>
              <a:ea typeface="Microsoft JhengHei" charset="0"/>
              <a:cs typeface="Microsoft JhengHei" charset="0"/>
            </a:endParaRPr>
          </a:p>
        </p:txBody>
      </p:sp>
      <p:sp>
        <p:nvSpPr>
          <p:cNvPr id="10" name="圓角矩形 9"/>
          <p:cNvSpPr/>
          <p:nvPr/>
        </p:nvSpPr>
        <p:spPr>
          <a:xfrm>
            <a:off x="4047684" y="4485832"/>
            <a:ext cx="1249532" cy="40484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002060"/>
                </a:solidFill>
                <a:latin typeface="Microsoft JhengHei" charset="0"/>
                <a:ea typeface="Microsoft JhengHei" charset="0"/>
                <a:cs typeface="Microsoft JhengHei" charset="0"/>
              </a:rPr>
              <a:t>醫療資源</a:t>
            </a:r>
          </a:p>
        </p:txBody>
      </p:sp>
      <p:sp>
        <p:nvSpPr>
          <p:cNvPr id="11" name="圓角矩形 10"/>
          <p:cNvSpPr/>
          <p:nvPr/>
        </p:nvSpPr>
        <p:spPr>
          <a:xfrm>
            <a:off x="1631504" y="3501364"/>
            <a:ext cx="1829389" cy="404841"/>
          </a:xfrm>
          <a:prstGeom prst="roundRect">
            <a:avLst/>
          </a:prstGeom>
          <a:solidFill>
            <a:srgbClr val="6BC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002060"/>
                </a:solidFill>
                <a:latin typeface="Microsoft JhengHei" charset="0"/>
                <a:ea typeface="Microsoft JhengHei" charset="0"/>
                <a:cs typeface="Microsoft JhengHei" charset="0"/>
              </a:rPr>
              <a:t>資料來源</a:t>
            </a:r>
          </a:p>
        </p:txBody>
      </p:sp>
      <p:cxnSp>
        <p:nvCxnSpPr>
          <p:cNvPr id="12" name="肘形接點 11"/>
          <p:cNvCxnSpPr>
            <a:stCxn id="18" idx="3"/>
            <a:endCxn id="14" idx="1"/>
          </p:cNvCxnSpPr>
          <p:nvPr/>
        </p:nvCxnSpPr>
        <p:spPr>
          <a:xfrm flipV="1">
            <a:off x="3460892" y="2687834"/>
            <a:ext cx="601794" cy="101595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肘形接點 12"/>
          <p:cNvCxnSpPr>
            <a:stCxn id="18" idx="3"/>
            <a:endCxn id="16" idx="1"/>
          </p:cNvCxnSpPr>
          <p:nvPr/>
        </p:nvCxnSpPr>
        <p:spPr>
          <a:xfrm>
            <a:off x="3460892" y="3703784"/>
            <a:ext cx="586792" cy="984468"/>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肘形接點 13"/>
          <p:cNvCxnSpPr>
            <a:stCxn id="14" idx="3"/>
          </p:cNvCxnSpPr>
          <p:nvPr/>
        </p:nvCxnSpPr>
        <p:spPr>
          <a:xfrm flipV="1">
            <a:off x="5297217" y="2185416"/>
            <a:ext cx="840259" cy="502418"/>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肘形接點 14"/>
          <p:cNvCxnSpPr>
            <a:stCxn id="14" idx="3"/>
            <a:endCxn id="7" idx="1"/>
          </p:cNvCxnSpPr>
          <p:nvPr/>
        </p:nvCxnSpPr>
        <p:spPr>
          <a:xfrm>
            <a:off x="5297217" y="2687834"/>
            <a:ext cx="840259" cy="182948"/>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肘形接點 15"/>
          <p:cNvCxnSpPr>
            <a:stCxn id="16" idx="3"/>
            <a:endCxn id="11" idx="1"/>
          </p:cNvCxnSpPr>
          <p:nvPr/>
        </p:nvCxnSpPr>
        <p:spPr>
          <a:xfrm flipV="1">
            <a:off x="5297217" y="3757880"/>
            <a:ext cx="840259" cy="930373"/>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肘形接點 16"/>
          <p:cNvCxnSpPr>
            <a:stCxn id="16" idx="3"/>
            <a:endCxn id="13" idx="1"/>
          </p:cNvCxnSpPr>
          <p:nvPr/>
        </p:nvCxnSpPr>
        <p:spPr>
          <a:xfrm>
            <a:off x="5297216" y="4688252"/>
            <a:ext cx="840256" cy="20242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a:stCxn id="18" idx="3"/>
          </p:cNvCxnSpPr>
          <p:nvPr/>
        </p:nvCxnSpPr>
        <p:spPr>
          <a:xfrm>
            <a:off x="3460893" y="3703785"/>
            <a:ext cx="601795" cy="1"/>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143655" y="2385773"/>
            <a:ext cx="4732638" cy="338554"/>
          </a:xfrm>
          <a:prstGeom prst="rect">
            <a:avLst/>
          </a:prstGeom>
        </p:spPr>
        <p:txBody>
          <a:bodyPr wrap="square">
            <a:spAutoFit/>
          </a:bodyPr>
          <a:lstStyle/>
          <a:p>
            <a:pPr marL="171450" indent="-171450">
              <a:buFont typeface="Arial" panose="020B0604020202020204" pitchFamily="34" charset="0"/>
              <a:buChar char="•"/>
            </a:pPr>
            <a:r>
              <a:rPr lang="zh-TW" altLang="en-US" sz="1600" b="1" dirty="0">
                <a:solidFill>
                  <a:srgbClr val="FF0000"/>
                </a:solidFill>
              </a:rPr>
              <a:t>衛生福利部 </a:t>
            </a:r>
            <a:r>
              <a:rPr lang="en-US" altLang="zh-TW" sz="1600" b="1" dirty="0">
                <a:solidFill>
                  <a:srgbClr val="FF0000"/>
                </a:solidFill>
              </a:rPr>
              <a:t>-</a:t>
            </a:r>
            <a:r>
              <a:rPr lang="zh-TW" altLang="en-US" sz="1600" b="1" dirty="0">
                <a:solidFill>
                  <a:srgbClr val="FF0000"/>
                </a:solidFill>
              </a:rPr>
              <a:t> 國民健康所</a:t>
            </a:r>
          </a:p>
        </p:txBody>
      </p:sp>
      <p:sp>
        <p:nvSpPr>
          <p:cNvPr id="22" name="矩形 21"/>
          <p:cNvSpPr/>
          <p:nvPr/>
        </p:nvSpPr>
        <p:spPr>
          <a:xfrm>
            <a:off x="6137473" y="3078793"/>
            <a:ext cx="4448433" cy="338554"/>
          </a:xfrm>
          <a:prstGeom prst="rect">
            <a:avLst/>
          </a:prstGeom>
        </p:spPr>
        <p:txBody>
          <a:bodyPr wrap="square">
            <a:spAutoFit/>
          </a:bodyPr>
          <a:lstStyle/>
          <a:p>
            <a:pPr marL="171450" indent="-171450">
              <a:buFont typeface="Arial" panose="020B0604020202020204" pitchFamily="34" charset="0"/>
              <a:buChar char="•"/>
            </a:pPr>
            <a:r>
              <a:rPr lang="zh-TW" altLang="en-US" sz="1600" b="1" dirty="0">
                <a:solidFill>
                  <a:srgbClr val="FF0000"/>
                </a:solidFill>
              </a:rPr>
              <a:t>衛生福利部－互動式指標查詢</a:t>
            </a:r>
          </a:p>
        </p:txBody>
      </p:sp>
      <p:sp>
        <p:nvSpPr>
          <p:cNvPr id="23" name="矩形 22"/>
          <p:cNvSpPr/>
          <p:nvPr/>
        </p:nvSpPr>
        <p:spPr>
          <a:xfrm>
            <a:off x="6137485" y="3959356"/>
            <a:ext cx="2730834" cy="276999"/>
          </a:xfrm>
          <a:prstGeom prst="rect">
            <a:avLst/>
          </a:prstGeom>
        </p:spPr>
        <p:txBody>
          <a:bodyPr wrap="square">
            <a:spAutoFit/>
          </a:bodyPr>
          <a:lstStyle/>
          <a:p>
            <a:pPr marL="171450" indent="-171450">
              <a:buFont typeface="Arial" panose="020B0604020202020204" pitchFamily="34" charset="0"/>
              <a:buChar char="•"/>
            </a:pPr>
            <a:r>
              <a:rPr lang="zh-TW" altLang="en-US" sz="1200" b="1" dirty="0"/>
              <a:t>政府資料開放平台 </a:t>
            </a:r>
          </a:p>
        </p:txBody>
      </p:sp>
      <p:sp>
        <p:nvSpPr>
          <p:cNvPr id="24" name="矩形 23"/>
          <p:cNvSpPr/>
          <p:nvPr/>
        </p:nvSpPr>
        <p:spPr>
          <a:xfrm>
            <a:off x="6137475" y="5158933"/>
            <a:ext cx="4077732" cy="830997"/>
          </a:xfrm>
          <a:prstGeom prst="rect">
            <a:avLst/>
          </a:prstGeom>
        </p:spPr>
        <p:txBody>
          <a:bodyPr wrap="square">
            <a:spAutoFit/>
          </a:bodyPr>
          <a:lstStyle/>
          <a:p>
            <a:pPr marL="171450" indent="-171450">
              <a:buFont typeface="Arial" panose="020B0604020202020204" pitchFamily="34" charset="0"/>
              <a:buChar char="•"/>
            </a:pPr>
            <a:r>
              <a:rPr lang="zh-TW" altLang="en-US" sz="1600" b="1" dirty="0">
                <a:solidFill>
                  <a:srgbClr val="FF0000"/>
                </a:solidFill>
              </a:rPr>
              <a:t>衛生福利部互動式指標查詢-醫事人員統計</a:t>
            </a:r>
            <a:endParaRPr lang="en-US" altLang="zh-TW" sz="1600" b="1" dirty="0">
              <a:solidFill>
                <a:srgbClr val="FF0000"/>
              </a:solidFill>
            </a:endParaRPr>
          </a:p>
          <a:p>
            <a:pPr marL="171450" indent="-171450">
              <a:buFont typeface="Arial" panose="020B0604020202020204" pitchFamily="34" charset="0"/>
              <a:buChar char="•"/>
            </a:pPr>
            <a:r>
              <a:rPr lang="zh-TW" altLang="en-US" sz="1600" b="1" dirty="0">
                <a:solidFill>
                  <a:srgbClr val="FF0000"/>
                </a:solidFill>
              </a:rPr>
              <a:t>嘉義縣政府主計處統計年報</a:t>
            </a:r>
          </a:p>
          <a:p>
            <a:pPr marL="171450" indent="-171450">
              <a:buFont typeface="Arial" panose="020B0604020202020204" pitchFamily="34" charset="0"/>
              <a:buChar char="•"/>
            </a:pPr>
            <a:r>
              <a:rPr lang="zh-TW" altLang="en-US" sz="1600" b="1" dirty="0">
                <a:solidFill>
                  <a:srgbClr val="FF0000"/>
                </a:solidFill>
              </a:rPr>
              <a:t>嘉義市政府戶政服務網人口統計</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1864</TotalTime>
  <Words>439</Words>
  <Application>Microsoft Macintosh PowerPoint</Application>
  <PresentationFormat>寬螢幕</PresentationFormat>
  <Paragraphs>55</Paragraphs>
  <Slides>13</Slides>
  <Notes>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13</vt:i4>
      </vt:variant>
    </vt:vector>
  </HeadingPairs>
  <TitlesOfParts>
    <vt:vector size="20" baseType="lpstr">
      <vt:lpstr>Calibri</vt:lpstr>
      <vt:lpstr>Microsoft JhengHei</vt:lpstr>
      <vt:lpstr>Times New Roman</vt:lpstr>
      <vt:lpstr>微軟正黑體</vt:lpstr>
      <vt:lpstr>新細明體</vt:lpstr>
      <vt:lpstr>Arial</vt:lpstr>
      <vt:lpstr>Office 佈景主題</vt:lpstr>
      <vt:lpstr>蚵麥拉</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嘉義黑蚵松-如何面對高齡化帶來的衝擊</dc:title>
  <cp:lastModifiedBy>Microsoft Office 使用者</cp:lastModifiedBy>
  <cp:revision>72</cp:revision>
  <dcterms:modified xsi:type="dcterms:W3CDTF">2017-07-16T06:30:34Z</dcterms:modified>
</cp:coreProperties>
</file>